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9"/>
  </p:notesMasterIdLst>
  <p:sldIdLst>
    <p:sldId id="256" r:id="rId2"/>
    <p:sldId id="257" r:id="rId3"/>
    <p:sldId id="258" r:id="rId4"/>
    <p:sldId id="259" r:id="rId5"/>
    <p:sldId id="310" r:id="rId6"/>
    <p:sldId id="261" r:id="rId7"/>
    <p:sldId id="264" r:id="rId8"/>
    <p:sldId id="266" r:id="rId9"/>
    <p:sldId id="268" r:id="rId10"/>
    <p:sldId id="269" r:id="rId11"/>
    <p:sldId id="303" r:id="rId12"/>
    <p:sldId id="304" r:id="rId13"/>
    <p:sldId id="305" r:id="rId14"/>
    <p:sldId id="306" r:id="rId15"/>
    <p:sldId id="307" r:id="rId16"/>
    <p:sldId id="308" r:id="rId17"/>
    <p:sldId id="262" r:id="rId18"/>
    <p:sldId id="270" r:id="rId19"/>
    <p:sldId id="271" r:id="rId20"/>
    <p:sldId id="272" r:id="rId21"/>
    <p:sldId id="311" r:id="rId22"/>
    <p:sldId id="312" r:id="rId23"/>
    <p:sldId id="260" r:id="rId24"/>
    <p:sldId id="275" r:id="rId25"/>
    <p:sldId id="276" r:id="rId26"/>
    <p:sldId id="277" r:id="rId27"/>
    <p:sldId id="278" r:id="rId28"/>
    <p:sldId id="279" r:id="rId29"/>
    <p:sldId id="281" r:id="rId30"/>
    <p:sldId id="282" r:id="rId31"/>
    <p:sldId id="283" r:id="rId32"/>
    <p:sldId id="285" r:id="rId33"/>
    <p:sldId id="296" r:id="rId34"/>
    <p:sldId id="301" r:id="rId35"/>
    <p:sldId id="300" r:id="rId36"/>
    <p:sldId id="292" r:id="rId37"/>
    <p:sldId id="293" r:id="rId38"/>
    <p:sldId id="302" r:id="rId39"/>
    <p:sldId id="294" r:id="rId40"/>
    <p:sldId id="295" r:id="rId41"/>
    <p:sldId id="274" r:id="rId42"/>
    <p:sldId id="290" r:id="rId43"/>
    <p:sldId id="291" r:id="rId44"/>
    <p:sldId id="287" r:id="rId45"/>
    <p:sldId id="288" r:id="rId46"/>
    <p:sldId id="289" r:id="rId47"/>
    <p:sldId id="309"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23" autoAdjust="0"/>
  </p:normalViewPr>
  <p:slideViewPr>
    <p:cSldViewPr snapToGrid="0" snapToObjects="1">
      <p:cViewPr varScale="1">
        <p:scale>
          <a:sx n="66" d="100"/>
          <a:sy n="66" d="100"/>
        </p:scale>
        <p:origin x="-5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F2EEB0-060B-3740-B149-D65658A92932}" type="datetimeFigureOut">
              <a:rPr lang="en-US" smtClean="0"/>
              <a:t>8/9/14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E65DB-BCC2-5E49-81C6-A38E87D7FCA8}" type="slidenum">
              <a:rPr lang="en-US" smtClean="0"/>
              <a:t>‹#›</a:t>
            </a:fld>
            <a:endParaRPr lang="en-US"/>
          </a:p>
        </p:txBody>
      </p:sp>
    </p:spTree>
    <p:extLst>
      <p:ext uri="{BB962C8B-B14F-4D97-AF65-F5344CB8AC3E}">
        <p14:creationId xmlns:p14="http://schemas.microsoft.com/office/powerpoint/2010/main" val="22317065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Relationships</a:t>
            </a:r>
          </a:p>
          <a:p>
            <a:r>
              <a:rPr lang="en-US" dirty="0" smtClean="0"/>
              <a:t>	that’s why people over 60 venerate</a:t>
            </a:r>
            <a:r>
              <a:rPr lang="en-US" baseline="0" dirty="0" smtClean="0"/>
              <a:t> their building</a:t>
            </a:r>
            <a:endParaRPr lang="en-US" dirty="0" smtClean="0"/>
          </a:p>
          <a:p>
            <a:r>
              <a:rPr lang="en-US" dirty="0" smtClean="0"/>
              <a:t>	buildings no longer matter</a:t>
            </a:r>
          </a:p>
          <a:p>
            <a:r>
              <a:rPr lang="en-US" dirty="0" err="1" smtClean="0"/>
              <a:t>Esctatic</a:t>
            </a:r>
            <a:r>
              <a:rPr lang="en-US" dirty="0" smtClean="0"/>
              <a:t> joy</a:t>
            </a:r>
          </a:p>
          <a:p>
            <a:r>
              <a:rPr lang="en-US" dirty="0" smtClean="0"/>
              <a:t>	no one attends</a:t>
            </a:r>
            <a:r>
              <a:rPr lang="en-US" baseline="0" dirty="0" smtClean="0"/>
              <a:t> out of guilt</a:t>
            </a:r>
          </a:p>
          <a:p>
            <a:r>
              <a:rPr lang="en-US" baseline="0" dirty="0" smtClean="0"/>
              <a:t>Experience God</a:t>
            </a:r>
            <a:endParaRPr lang="en-US" dirty="0" smtClean="0"/>
          </a:p>
          <a:p>
            <a:r>
              <a:rPr lang="en-US" dirty="0" smtClean="0"/>
              <a:t>	don</a:t>
            </a:r>
            <a:r>
              <a:rPr lang="fr-FR" dirty="0" smtClean="0"/>
              <a:t>’</a:t>
            </a:r>
            <a:r>
              <a:rPr lang="en-US" dirty="0" smtClean="0"/>
              <a:t>t come to </a:t>
            </a:r>
            <a:r>
              <a:rPr lang="en-US" dirty="0" err="1" smtClean="0"/>
              <a:t>medidate</a:t>
            </a:r>
            <a:r>
              <a:rPr lang="en-US" dirty="0" smtClean="0"/>
              <a:t>, </a:t>
            </a:r>
            <a:r>
              <a:rPr lang="en-US" dirty="0" err="1" smtClean="0"/>
              <a:t>reverance</a:t>
            </a:r>
            <a:r>
              <a:rPr lang="en-US" dirty="0" smtClean="0"/>
              <a:t> </a:t>
            </a:r>
            <a:r>
              <a:rPr lang="en-US" dirty="0" err="1" smtClean="0"/>
              <a:t>isnt</a:t>
            </a:r>
            <a:r>
              <a:rPr lang="en-US" dirty="0" smtClean="0"/>
              <a:t> important</a:t>
            </a:r>
          </a:p>
        </p:txBody>
      </p:sp>
      <p:sp>
        <p:nvSpPr>
          <p:cNvPr id="4" name="Slide Number Placeholder 3"/>
          <p:cNvSpPr>
            <a:spLocks noGrp="1"/>
          </p:cNvSpPr>
          <p:nvPr>
            <p:ph type="sldNum" sz="quarter" idx="10"/>
          </p:nvPr>
        </p:nvSpPr>
        <p:spPr/>
        <p:txBody>
          <a:bodyPr/>
          <a:lstStyle/>
          <a:p>
            <a:fld id="{D69E65DB-BCC2-5E49-81C6-A38E87D7FCA8}" type="slidenum">
              <a:rPr lang="en-US" smtClean="0"/>
              <a:t>2</a:t>
            </a:fld>
            <a:endParaRPr lang="en-US"/>
          </a:p>
        </p:txBody>
      </p:sp>
    </p:spTree>
    <p:extLst>
      <p:ext uri="{BB962C8B-B14F-4D97-AF65-F5344CB8AC3E}">
        <p14:creationId xmlns:p14="http://schemas.microsoft.com/office/powerpoint/2010/main" val="45047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discipleship doesn</a:t>
            </a:r>
            <a:r>
              <a:rPr lang="fr-FR" dirty="0" smtClean="0"/>
              <a:t>’</a:t>
            </a:r>
            <a:r>
              <a:rPr lang="en-US" dirty="0" smtClean="0"/>
              <a:t>t</a:t>
            </a:r>
            <a:r>
              <a:rPr lang="en-US" baseline="0" dirty="0" smtClean="0"/>
              <a:t> happen in a course</a:t>
            </a:r>
            <a:endParaRPr lang="en-US" dirty="0"/>
          </a:p>
        </p:txBody>
      </p:sp>
      <p:sp>
        <p:nvSpPr>
          <p:cNvPr id="4" name="Slide Number Placeholder 3"/>
          <p:cNvSpPr>
            <a:spLocks noGrp="1"/>
          </p:cNvSpPr>
          <p:nvPr>
            <p:ph type="sldNum" sz="quarter" idx="10"/>
          </p:nvPr>
        </p:nvSpPr>
        <p:spPr/>
        <p:txBody>
          <a:bodyPr/>
          <a:lstStyle/>
          <a:p>
            <a:fld id="{D69E65DB-BCC2-5E49-81C6-A38E87D7FCA8}" type="slidenum">
              <a:rPr lang="en-US" smtClean="0"/>
              <a:t>3</a:t>
            </a:fld>
            <a:endParaRPr lang="en-US"/>
          </a:p>
        </p:txBody>
      </p:sp>
    </p:spTree>
    <p:extLst>
      <p:ext uri="{BB962C8B-B14F-4D97-AF65-F5344CB8AC3E}">
        <p14:creationId xmlns:p14="http://schemas.microsoft.com/office/powerpoint/2010/main" val="193948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65DB-BCC2-5E49-81C6-A38E87D7FCA8}" type="slidenum">
              <a:rPr lang="en-US" smtClean="0"/>
              <a:t>6</a:t>
            </a:fld>
            <a:endParaRPr lang="en-US"/>
          </a:p>
        </p:txBody>
      </p:sp>
    </p:spTree>
    <p:extLst>
      <p:ext uri="{BB962C8B-B14F-4D97-AF65-F5344CB8AC3E}">
        <p14:creationId xmlns:p14="http://schemas.microsoft.com/office/powerpoint/2010/main" val="261685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65DB-BCC2-5E49-81C6-A38E87D7FCA8}" type="slidenum">
              <a:rPr lang="en-US" smtClean="0"/>
              <a:t>12</a:t>
            </a:fld>
            <a:endParaRPr lang="en-US"/>
          </a:p>
        </p:txBody>
      </p:sp>
    </p:spTree>
    <p:extLst>
      <p:ext uri="{BB962C8B-B14F-4D97-AF65-F5344CB8AC3E}">
        <p14:creationId xmlns:p14="http://schemas.microsoft.com/office/powerpoint/2010/main" val="234008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principles begin to unwind with the first two principles. When the idea of an additional service surfaces most people will not, notice I did not say cannot, set aside enough time to focus on the idea.  After all, there is </a:t>
            </a:r>
            <a:r>
              <a:rPr lang="en-US" sz="1200" kern="1200" dirty="0" err="1" smtClean="0">
                <a:solidFill>
                  <a:schemeClr val="tx1"/>
                </a:solidFill>
                <a:effectLst/>
                <a:latin typeface="+mn-lt"/>
                <a:ea typeface="+mn-ea"/>
                <a:cs typeface="+mn-cs"/>
              </a:rPr>
              <a:t>soooooooo</a:t>
            </a:r>
            <a:r>
              <a:rPr lang="en-US" sz="1200" kern="1200" dirty="0" smtClean="0">
                <a:solidFill>
                  <a:schemeClr val="tx1"/>
                </a:solidFill>
                <a:effectLst/>
                <a:latin typeface="+mn-lt"/>
                <a:ea typeface="+mn-ea"/>
                <a:cs typeface="+mn-cs"/>
              </a:rPr>
              <a:t> much to do - so many meetings; so many people to care for. The pastor knows what needs to be done but isn’t willing to focus on it to the point that it becomes a reality.</a:t>
            </a:r>
          </a:p>
          <a:p>
            <a:r>
              <a:rPr lang="en-US" sz="1200" kern="1200" dirty="0" smtClean="0">
                <a:solidFill>
                  <a:schemeClr val="tx1"/>
                </a:solidFill>
                <a:effectLst/>
                <a:latin typeface="+mn-lt"/>
                <a:ea typeface="+mn-ea"/>
                <a:cs typeface="+mn-cs"/>
              </a:rPr>
              <a:t>But consider Pastor X who knows that an additional service is essential to the future of the church. The more he/she thinks and prays about it the more he works toward the completion of the project even at the expense of other important duties.  At first he hasn’t a clue how, when, or where this service will take place.  All he knows is that it has to happen.  The more he focuses on the service the more options he sees.  The service could be in the worship center or the fellowship hall, or in a strip mall down the street. It could by remote or the pastor could rotate speaking at one service early and the other service late. With so many options staring him in the face the pastor now gets excited.  This service is a possibility. We can do this!  He gets so excited he bypasses the committees, gathers the musicians, prints the flyers and pulls the trigger.</a:t>
            </a:r>
          </a:p>
          <a:p>
            <a:endParaRPr lang="en-US" dirty="0"/>
          </a:p>
        </p:txBody>
      </p:sp>
      <p:sp>
        <p:nvSpPr>
          <p:cNvPr id="4" name="Slide Number Placeholder 3"/>
          <p:cNvSpPr>
            <a:spLocks noGrp="1"/>
          </p:cNvSpPr>
          <p:nvPr>
            <p:ph type="sldNum" sz="quarter" idx="10"/>
          </p:nvPr>
        </p:nvSpPr>
        <p:spPr/>
        <p:txBody>
          <a:bodyPr/>
          <a:lstStyle/>
          <a:p>
            <a:fld id="{D69E65DB-BCC2-5E49-81C6-A38E87D7FCA8}" type="slidenum">
              <a:rPr lang="en-US" smtClean="0"/>
              <a:t>20</a:t>
            </a:fld>
            <a:endParaRPr lang="en-US"/>
          </a:p>
        </p:txBody>
      </p:sp>
    </p:spTree>
    <p:extLst>
      <p:ext uri="{BB962C8B-B14F-4D97-AF65-F5344CB8AC3E}">
        <p14:creationId xmlns:p14="http://schemas.microsoft.com/office/powerpoint/2010/main" val="2139618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 the audience</a:t>
            </a:r>
          </a:p>
          <a:p>
            <a:r>
              <a:rPr lang="en-US" dirty="0" smtClean="0"/>
              <a:t>Missing</a:t>
            </a:r>
            <a:r>
              <a:rPr lang="en-US" baseline="0" dirty="0" smtClean="0"/>
              <a:t> Piece</a:t>
            </a:r>
            <a:endParaRPr lang="en-US" dirty="0"/>
          </a:p>
        </p:txBody>
      </p:sp>
      <p:sp>
        <p:nvSpPr>
          <p:cNvPr id="4" name="Slide Number Placeholder 3"/>
          <p:cNvSpPr>
            <a:spLocks noGrp="1"/>
          </p:cNvSpPr>
          <p:nvPr>
            <p:ph type="sldNum" sz="quarter" idx="10"/>
          </p:nvPr>
        </p:nvSpPr>
        <p:spPr/>
        <p:txBody>
          <a:bodyPr/>
          <a:lstStyle/>
          <a:p>
            <a:fld id="{D69E65DB-BCC2-5E49-81C6-A38E87D7FCA8}" type="slidenum">
              <a:rPr lang="en-US" smtClean="0"/>
              <a:t>31</a:t>
            </a:fld>
            <a:endParaRPr lang="en-US"/>
          </a:p>
        </p:txBody>
      </p:sp>
    </p:spTree>
    <p:extLst>
      <p:ext uri="{BB962C8B-B14F-4D97-AF65-F5344CB8AC3E}">
        <p14:creationId xmlns:p14="http://schemas.microsoft.com/office/powerpoint/2010/main" val="301488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65DB-BCC2-5E49-81C6-A38E87D7FCA8}" type="slidenum">
              <a:rPr lang="en-US" smtClean="0"/>
              <a:t>34</a:t>
            </a:fld>
            <a:endParaRPr lang="en-US"/>
          </a:p>
        </p:txBody>
      </p:sp>
    </p:spTree>
    <p:extLst>
      <p:ext uri="{BB962C8B-B14F-4D97-AF65-F5344CB8AC3E}">
        <p14:creationId xmlns:p14="http://schemas.microsoft.com/office/powerpoint/2010/main" val="337784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 baptisms</a:t>
            </a:r>
            <a:br>
              <a:rPr lang="en-US" dirty="0" smtClean="0"/>
            </a:br>
            <a:r>
              <a:rPr lang="en-US" dirty="0" smtClean="0"/>
              <a:t>this</a:t>
            </a:r>
            <a:r>
              <a:rPr lang="en-US" baseline="0" dirty="0" smtClean="0"/>
              <a:t> applies to churches with infant baptism also</a:t>
            </a:r>
            <a:endParaRPr lang="en-US" dirty="0"/>
          </a:p>
        </p:txBody>
      </p:sp>
      <p:sp>
        <p:nvSpPr>
          <p:cNvPr id="4" name="Slide Number Placeholder 3"/>
          <p:cNvSpPr>
            <a:spLocks noGrp="1"/>
          </p:cNvSpPr>
          <p:nvPr>
            <p:ph type="sldNum" sz="quarter" idx="10"/>
          </p:nvPr>
        </p:nvSpPr>
        <p:spPr/>
        <p:txBody>
          <a:bodyPr/>
          <a:lstStyle/>
          <a:p>
            <a:fld id="{D69E65DB-BCC2-5E49-81C6-A38E87D7FCA8}" type="slidenum">
              <a:rPr lang="en-US" smtClean="0"/>
              <a:t>42</a:t>
            </a:fld>
            <a:endParaRPr lang="en-US"/>
          </a:p>
        </p:txBody>
      </p:sp>
    </p:spTree>
    <p:extLst>
      <p:ext uri="{BB962C8B-B14F-4D97-AF65-F5344CB8AC3E}">
        <p14:creationId xmlns:p14="http://schemas.microsoft.com/office/powerpoint/2010/main" val="415117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 baptisms</a:t>
            </a:r>
            <a:br>
              <a:rPr lang="en-US" dirty="0" smtClean="0"/>
            </a:br>
            <a:r>
              <a:rPr lang="en-US" dirty="0" smtClean="0"/>
              <a:t>this</a:t>
            </a:r>
            <a:r>
              <a:rPr lang="en-US" baseline="0" dirty="0" smtClean="0"/>
              <a:t> applies to churches with infant baptism also</a:t>
            </a:r>
            <a:endParaRPr lang="en-US" dirty="0"/>
          </a:p>
        </p:txBody>
      </p:sp>
      <p:sp>
        <p:nvSpPr>
          <p:cNvPr id="4" name="Slide Number Placeholder 3"/>
          <p:cNvSpPr>
            <a:spLocks noGrp="1"/>
          </p:cNvSpPr>
          <p:nvPr>
            <p:ph type="sldNum" sz="quarter" idx="10"/>
          </p:nvPr>
        </p:nvSpPr>
        <p:spPr/>
        <p:txBody>
          <a:bodyPr/>
          <a:lstStyle/>
          <a:p>
            <a:fld id="{D69E65DB-BCC2-5E49-81C6-A38E87D7FCA8}" type="slidenum">
              <a:rPr lang="en-US" smtClean="0"/>
              <a:t>43</a:t>
            </a:fld>
            <a:endParaRPr lang="en-US"/>
          </a:p>
        </p:txBody>
      </p:sp>
    </p:spTree>
    <p:extLst>
      <p:ext uri="{BB962C8B-B14F-4D97-AF65-F5344CB8AC3E}">
        <p14:creationId xmlns:p14="http://schemas.microsoft.com/office/powerpoint/2010/main" val="415117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4670AC9C-90CA-BC45-B872-2AF02C90EF89}" type="datetimeFigureOut">
              <a:rPr lang="en-US" smtClean="0"/>
              <a:t>8/9/14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D3F2D-9983-734D-868C-107726F3ECF2}"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4670AC9C-90CA-BC45-B872-2AF02C90EF89}" type="datetimeFigureOut">
              <a:rPr lang="en-US" smtClean="0"/>
              <a:t>8/9/14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D3F2D-9983-734D-868C-107726F3ECF2}"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4670AC9C-90CA-BC45-B872-2AF02C90EF89}" type="datetimeFigureOut">
              <a:rPr lang="en-US" smtClean="0"/>
              <a:t>8/9/14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D3F2D-9983-734D-868C-107726F3ECF2}"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670AC9C-90CA-BC45-B872-2AF02C90EF89}" type="datetimeFigureOut">
              <a:rPr lang="en-US" smtClean="0"/>
              <a:t>8/9/14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D3F2D-9983-734D-868C-107726F3ECF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670AC9C-90CA-BC45-B872-2AF02C90EF89}" type="datetimeFigureOut">
              <a:rPr lang="en-US" smtClean="0"/>
              <a:t>8/9/14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D3F2D-9983-734D-868C-107726F3EC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670AC9C-90CA-BC45-B872-2AF02C90EF89}" type="datetimeFigureOut">
              <a:rPr lang="en-US" smtClean="0"/>
              <a:t>8/9/14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D3F2D-9983-734D-868C-107726F3EC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670AC9C-90CA-BC45-B872-2AF02C90EF89}" type="datetimeFigureOut">
              <a:rPr lang="en-US" smtClean="0"/>
              <a:t>8/9/14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D3F2D-9983-734D-868C-107726F3EC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670AC9C-90CA-BC45-B872-2AF02C90EF89}" type="datetimeFigureOut">
              <a:rPr lang="en-US" smtClean="0"/>
              <a:t>8/9/14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D3F2D-9983-734D-868C-107726F3EC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670AC9C-90CA-BC45-B872-2AF02C90EF89}" type="datetimeFigureOut">
              <a:rPr lang="en-US" smtClean="0"/>
              <a:t>8/9/14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D3F2D-9983-734D-868C-107726F3EC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0AC9C-90CA-BC45-B872-2AF02C90EF89}" type="datetimeFigureOut">
              <a:rPr lang="en-US" smtClean="0"/>
              <a:t>8/9/14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D3F2D-9983-734D-868C-107726F3EC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0AC9C-90CA-BC45-B872-2AF02C90EF89}" type="datetimeFigureOut">
              <a:rPr lang="en-US" smtClean="0"/>
              <a:t>8/9/14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D3F2D-9983-734D-868C-107726F3EC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4670AC9C-90CA-BC45-B872-2AF02C90EF89}" type="datetimeFigureOut">
              <a:rPr lang="en-US" smtClean="0"/>
              <a:t>8/9/14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886D3F2D-9983-734D-868C-107726F3ECF2}"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r"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3200" kern="1200">
          <a:solidFill>
            <a:schemeClr val="bg1"/>
          </a:solidFill>
          <a:effectLst>
            <a:outerShdw blurRad="38100" dist="38100" dir="2700000" algn="tl">
              <a:srgbClr val="000000">
                <a:alpha val="43137"/>
              </a:srgbClr>
            </a:outerShdw>
          </a:effectLst>
          <a:latin typeface="+mj-lt"/>
          <a:ea typeface="+mn-ea"/>
          <a:cs typeface="Calibri"/>
        </a:defRPr>
      </a:lvl1pPr>
      <a:lvl2pPr marL="631825" indent="-282575" algn="l" defTabSz="914400" rtl="0" eaLnBrk="1" latinLnBrk="0" hangingPunct="1">
        <a:spcBef>
          <a:spcPts val="0"/>
        </a:spcBef>
        <a:spcAft>
          <a:spcPts val="1000"/>
        </a:spcAft>
        <a:buFontTx/>
        <a:buBlip>
          <a:blip r:embed="rId17"/>
        </a:buBlip>
        <a:defRPr sz="26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Coaching Retreat 2014</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1113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Results Of Not Firing Timely</a:t>
            </a:r>
          </a:p>
        </p:txBody>
      </p:sp>
      <p:sp>
        <p:nvSpPr>
          <p:cNvPr id="3" name="Content Placeholder 2"/>
          <p:cNvSpPr>
            <a:spLocks noGrp="1"/>
          </p:cNvSpPr>
          <p:nvPr>
            <p:ph idx="1"/>
          </p:nvPr>
        </p:nvSpPr>
        <p:spPr/>
        <p:txBody>
          <a:bodyPr>
            <a:normAutofit/>
          </a:bodyPr>
          <a:lstStyle/>
          <a:p>
            <a:r>
              <a:rPr lang="en-US" sz="3200" dirty="0" smtClean="0">
                <a:effectLst/>
              </a:rPr>
              <a:t>It </a:t>
            </a:r>
            <a:r>
              <a:rPr lang="en-US" sz="3200" dirty="0">
                <a:effectLst/>
              </a:rPr>
              <a:t>says to </a:t>
            </a:r>
            <a:r>
              <a:rPr lang="en-US" sz="3200" dirty="0" smtClean="0">
                <a:effectLst/>
              </a:rPr>
              <a:t>the entire staff </a:t>
            </a:r>
            <a:r>
              <a:rPr lang="en-US" sz="3200" dirty="0">
                <a:effectLst/>
              </a:rPr>
              <a:t>you aren’t a leader or you would fire the </a:t>
            </a:r>
            <a:r>
              <a:rPr lang="en-US" sz="3200" dirty="0" smtClean="0">
                <a:effectLst/>
              </a:rPr>
              <a:t>person</a:t>
            </a:r>
            <a:endParaRPr lang="en-US" sz="3200" dirty="0">
              <a:effectLst/>
            </a:endParaRPr>
          </a:p>
          <a:p>
            <a:r>
              <a:rPr lang="en-US" sz="3200" dirty="0" smtClean="0">
                <a:effectLst/>
              </a:rPr>
              <a:t>And </a:t>
            </a:r>
            <a:r>
              <a:rPr lang="en-US" sz="3200" dirty="0">
                <a:effectLst/>
              </a:rPr>
              <a:t>guess what, competent staff won’t try stay around a long time and competent staff run for the </a:t>
            </a:r>
            <a:r>
              <a:rPr lang="en-US" sz="3200" dirty="0" smtClean="0">
                <a:effectLst/>
              </a:rPr>
              <a:t>door</a:t>
            </a:r>
            <a:endParaRPr lang="en-US" sz="3200" dirty="0"/>
          </a:p>
        </p:txBody>
      </p:sp>
    </p:spTree>
    <p:extLst>
      <p:ext uri="{BB962C8B-B14F-4D97-AF65-F5344CB8AC3E}">
        <p14:creationId xmlns:p14="http://schemas.microsoft.com/office/powerpoint/2010/main" val="3561145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A Large Staff</a:t>
            </a:r>
            <a:endParaRPr lang="en-US" dirty="0"/>
          </a:p>
        </p:txBody>
      </p:sp>
      <p:sp>
        <p:nvSpPr>
          <p:cNvPr id="3" name="Content Placeholder 2"/>
          <p:cNvSpPr>
            <a:spLocks noGrp="1"/>
          </p:cNvSpPr>
          <p:nvPr>
            <p:ph idx="1"/>
          </p:nvPr>
        </p:nvSpPr>
        <p:spPr/>
        <p:txBody>
          <a:bodyPr/>
          <a:lstStyle/>
          <a:p>
            <a:r>
              <a:rPr lang="en-US" dirty="0" smtClean="0"/>
              <a:t>Keep reports to four to five people</a:t>
            </a:r>
          </a:p>
          <a:p>
            <a:r>
              <a:rPr lang="en-US" dirty="0" smtClean="0"/>
              <a:t>Part time staff require as much time as full time staff so limit them</a:t>
            </a:r>
          </a:p>
          <a:p>
            <a:r>
              <a:rPr lang="en-US" dirty="0" smtClean="0"/>
              <a:t>Make it clear you are always available for serious issues</a:t>
            </a:r>
            <a:endParaRPr lang="en-US" dirty="0"/>
          </a:p>
        </p:txBody>
      </p:sp>
    </p:spTree>
    <p:extLst>
      <p:ext uri="{BB962C8B-B14F-4D97-AF65-F5344CB8AC3E}">
        <p14:creationId xmlns:p14="http://schemas.microsoft.com/office/powerpoint/2010/main" val="281173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A Large Staff</a:t>
            </a:r>
            <a:endParaRPr lang="en-US" dirty="0"/>
          </a:p>
        </p:txBody>
      </p:sp>
      <p:sp>
        <p:nvSpPr>
          <p:cNvPr id="3" name="Content Placeholder 2"/>
          <p:cNvSpPr>
            <a:spLocks noGrp="1"/>
          </p:cNvSpPr>
          <p:nvPr>
            <p:ph idx="1"/>
          </p:nvPr>
        </p:nvSpPr>
        <p:spPr/>
        <p:txBody>
          <a:bodyPr/>
          <a:lstStyle/>
          <a:p>
            <a:r>
              <a:rPr lang="en-US" dirty="0" smtClean="0"/>
              <a:t>Hire on the notion of 5 to 7 years</a:t>
            </a:r>
          </a:p>
          <a:p>
            <a:r>
              <a:rPr lang="en-US" dirty="0" smtClean="0"/>
              <a:t>Never disagree in public</a:t>
            </a:r>
          </a:p>
          <a:p>
            <a:r>
              <a:rPr lang="en-US" dirty="0" smtClean="0"/>
              <a:t>Do short, quick quarterly evaluations</a:t>
            </a:r>
            <a:endParaRPr lang="en-US" dirty="0"/>
          </a:p>
        </p:txBody>
      </p:sp>
    </p:spTree>
    <p:extLst>
      <p:ext uri="{BB962C8B-B14F-4D97-AF65-F5344CB8AC3E}">
        <p14:creationId xmlns:p14="http://schemas.microsoft.com/office/powerpoint/2010/main" val="362815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Statt</a:t>
            </a:r>
            <a:r>
              <a:rPr lang="en-US" dirty="0" smtClean="0"/>
              <a:t> Evaluations</a:t>
            </a:r>
            <a:endParaRPr lang="en-US" dirty="0"/>
          </a:p>
        </p:txBody>
      </p:sp>
      <p:sp>
        <p:nvSpPr>
          <p:cNvPr id="3" name="Content Placeholder 2"/>
          <p:cNvSpPr>
            <a:spLocks noGrp="1"/>
          </p:cNvSpPr>
          <p:nvPr>
            <p:ph idx="1"/>
          </p:nvPr>
        </p:nvSpPr>
        <p:spPr>
          <a:xfrm>
            <a:off x="712788" y="3012142"/>
            <a:ext cx="7716838" cy="3845858"/>
          </a:xfrm>
        </p:spPr>
        <p:txBody>
          <a:bodyPr>
            <a:normAutofit fontScale="92500" lnSpcReduction="10000"/>
          </a:bodyPr>
          <a:lstStyle/>
          <a:p>
            <a:r>
              <a:rPr lang="en-US" dirty="0" smtClean="0"/>
              <a:t>What are my most notable achievements</a:t>
            </a:r>
          </a:p>
          <a:p>
            <a:r>
              <a:rPr lang="en-US" dirty="0" smtClean="0"/>
              <a:t>What have I made progress</a:t>
            </a:r>
          </a:p>
          <a:p>
            <a:r>
              <a:rPr lang="en-US" dirty="0" smtClean="0"/>
              <a:t>What are the areas where I need to make progress</a:t>
            </a:r>
          </a:p>
          <a:p>
            <a:r>
              <a:rPr lang="en-US" dirty="0" smtClean="0"/>
              <a:t>What continue education or resources do I need to do better</a:t>
            </a:r>
            <a:endParaRPr lang="en-US" dirty="0"/>
          </a:p>
        </p:txBody>
      </p:sp>
    </p:spTree>
    <p:extLst>
      <p:ext uri="{BB962C8B-B14F-4D97-AF65-F5344CB8AC3E}">
        <p14:creationId xmlns:p14="http://schemas.microsoft.com/office/powerpoint/2010/main" val="146065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Evaluations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Pastor and staff fill out the forms and compare</a:t>
            </a:r>
          </a:p>
          <a:p>
            <a:r>
              <a:rPr lang="en-US" dirty="0" smtClean="0"/>
              <a:t>Compare answers with the last three evaluations</a:t>
            </a:r>
          </a:p>
          <a:p>
            <a:r>
              <a:rPr lang="en-US" dirty="0" smtClean="0"/>
              <a:t>What value does this person bring to the team</a:t>
            </a:r>
          </a:p>
          <a:p>
            <a:endParaRPr lang="en-US" dirty="0"/>
          </a:p>
        </p:txBody>
      </p:sp>
    </p:spTree>
    <p:extLst>
      <p:ext uri="{BB962C8B-B14F-4D97-AF65-F5344CB8AC3E}">
        <p14:creationId xmlns:p14="http://schemas.microsoft.com/office/powerpoint/2010/main" val="211754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Evaluations</a:t>
            </a:r>
            <a:endParaRPr lang="en-US" dirty="0"/>
          </a:p>
        </p:txBody>
      </p:sp>
      <p:sp>
        <p:nvSpPr>
          <p:cNvPr id="3" name="Content Placeholder 2"/>
          <p:cNvSpPr>
            <a:spLocks noGrp="1"/>
          </p:cNvSpPr>
          <p:nvPr>
            <p:ph idx="1"/>
          </p:nvPr>
        </p:nvSpPr>
        <p:spPr>
          <a:xfrm>
            <a:off x="712788" y="3012142"/>
            <a:ext cx="7716838" cy="3845858"/>
          </a:xfrm>
        </p:spPr>
        <p:txBody>
          <a:bodyPr/>
          <a:lstStyle/>
          <a:p>
            <a:r>
              <a:rPr lang="en-US" dirty="0" smtClean="0"/>
              <a:t>Ask yourself</a:t>
            </a:r>
          </a:p>
          <a:p>
            <a:pPr lvl="1"/>
            <a:r>
              <a:rPr lang="en-US" dirty="0" smtClean="0"/>
              <a:t>Do I like what I seen</a:t>
            </a:r>
          </a:p>
          <a:p>
            <a:pPr lvl="1"/>
            <a:r>
              <a:rPr lang="en-US" dirty="0" smtClean="0"/>
              <a:t>How can I work with this</a:t>
            </a:r>
          </a:p>
          <a:p>
            <a:pPr lvl="1"/>
            <a:r>
              <a:rPr lang="en-US" dirty="0" smtClean="0"/>
              <a:t>Is the team benefiting from this person’s contribution</a:t>
            </a:r>
            <a:endParaRPr lang="en-US" dirty="0"/>
          </a:p>
        </p:txBody>
      </p:sp>
    </p:spTree>
    <p:extLst>
      <p:ext uri="{BB962C8B-B14F-4D97-AF65-F5344CB8AC3E}">
        <p14:creationId xmlns:p14="http://schemas.microsoft.com/office/powerpoint/2010/main" val="2957096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A Large Staff</a:t>
            </a:r>
            <a:endParaRPr lang="en-US" dirty="0"/>
          </a:p>
        </p:txBody>
      </p:sp>
      <p:sp>
        <p:nvSpPr>
          <p:cNvPr id="3" name="Content Placeholder 2"/>
          <p:cNvSpPr>
            <a:spLocks noGrp="1"/>
          </p:cNvSpPr>
          <p:nvPr>
            <p:ph idx="1"/>
          </p:nvPr>
        </p:nvSpPr>
        <p:spPr/>
        <p:txBody>
          <a:bodyPr/>
          <a:lstStyle/>
          <a:p>
            <a:r>
              <a:rPr lang="en-US" dirty="0" smtClean="0"/>
              <a:t>Never give across the board raises</a:t>
            </a:r>
          </a:p>
          <a:p>
            <a:r>
              <a:rPr lang="en-US" dirty="0" smtClean="0"/>
              <a:t>Never show individual salaries</a:t>
            </a:r>
          </a:p>
          <a:p>
            <a:r>
              <a:rPr lang="en-US" dirty="0" smtClean="0"/>
              <a:t>You can find help with setting salary at </a:t>
            </a:r>
            <a:r>
              <a:rPr lang="en-US" dirty="0" err="1" smtClean="0"/>
              <a:t>ncba.net</a:t>
            </a:r>
            <a:endParaRPr lang="en-US" dirty="0"/>
          </a:p>
        </p:txBody>
      </p:sp>
    </p:spTree>
    <p:extLst>
      <p:ext uri="{BB962C8B-B14F-4D97-AF65-F5344CB8AC3E}">
        <p14:creationId xmlns:p14="http://schemas.microsoft.com/office/powerpoint/2010/main" val="1346150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Pulling The Trigger</a:t>
            </a:r>
            <a:endParaRPr lang="en-US" dirty="0"/>
          </a:p>
        </p:txBody>
      </p:sp>
    </p:spTree>
    <p:extLst>
      <p:ext uri="{BB962C8B-B14F-4D97-AF65-F5344CB8AC3E}">
        <p14:creationId xmlns:p14="http://schemas.microsoft.com/office/powerpoint/2010/main" val="28688016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Why Pastors Resist </a:t>
            </a:r>
            <a:br>
              <a:rPr lang="en-US" dirty="0" smtClean="0"/>
            </a:br>
            <a:r>
              <a:rPr lang="en-US" dirty="0" smtClean="0"/>
              <a:t>Taking Action</a:t>
            </a:r>
            <a:endParaRPr lang="en-US" dirty="0"/>
          </a:p>
        </p:txBody>
      </p:sp>
      <p:sp>
        <p:nvSpPr>
          <p:cNvPr id="5" name="Content Placeholder 4"/>
          <p:cNvSpPr>
            <a:spLocks noGrp="1"/>
          </p:cNvSpPr>
          <p:nvPr>
            <p:ph idx="1"/>
          </p:nvPr>
        </p:nvSpPr>
        <p:spPr/>
        <p:txBody>
          <a:bodyPr/>
          <a:lstStyle/>
          <a:p>
            <a:r>
              <a:rPr lang="en-US" dirty="0" smtClean="0"/>
              <a:t>Distractions dilute focus</a:t>
            </a:r>
          </a:p>
          <a:p>
            <a:r>
              <a:rPr lang="en-US" dirty="0" smtClean="0"/>
              <a:t>Focus fuels Passion</a:t>
            </a:r>
          </a:p>
          <a:p>
            <a:r>
              <a:rPr lang="en-US" dirty="0" smtClean="0"/>
              <a:t>One’s mission must be bigger than all distractions combined</a:t>
            </a:r>
          </a:p>
          <a:p>
            <a:pPr marL="0" indent="0">
              <a:buNone/>
            </a:pPr>
            <a:endParaRPr lang="en-US" dirty="0"/>
          </a:p>
        </p:txBody>
      </p:sp>
    </p:spTree>
    <p:extLst>
      <p:ext uri="{BB962C8B-B14F-4D97-AF65-F5344CB8AC3E}">
        <p14:creationId xmlns:p14="http://schemas.microsoft.com/office/powerpoint/2010/main" val="17976621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Person Is Consumed </a:t>
            </a:r>
            <a:r>
              <a:rPr lang="en-US" dirty="0"/>
              <a:t>W</a:t>
            </a:r>
            <a:r>
              <a:rPr lang="en-US" dirty="0" smtClean="0"/>
              <a:t>ith Passion</a:t>
            </a:r>
            <a:endParaRPr lang="en-US" dirty="0"/>
          </a:p>
        </p:txBody>
      </p:sp>
      <p:sp>
        <p:nvSpPr>
          <p:cNvPr id="3" name="Content Placeholder 2"/>
          <p:cNvSpPr>
            <a:spLocks noGrp="1"/>
          </p:cNvSpPr>
          <p:nvPr>
            <p:ph idx="1"/>
          </p:nvPr>
        </p:nvSpPr>
        <p:spPr/>
        <p:txBody>
          <a:bodyPr>
            <a:normAutofit/>
          </a:bodyPr>
          <a:lstStyle/>
          <a:p>
            <a:pPr lvl="0"/>
            <a:r>
              <a:rPr lang="en-US" dirty="0">
                <a:effectLst/>
              </a:rPr>
              <a:t>You get what you </a:t>
            </a:r>
            <a:r>
              <a:rPr lang="en-US" dirty="0" smtClean="0">
                <a:effectLst/>
              </a:rPr>
              <a:t>focus on</a:t>
            </a:r>
            <a:endParaRPr lang="en-US" dirty="0">
              <a:effectLst/>
            </a:endParaRPr>
          </a:p>
          <a:p>
            <a:pPr lvl="0"/>
            <a:r>
              <a:rPr lang="en-US" dirty="0">
                <a:effectLst/>
              </a:rPr>
              <a:t>The more you </a:t>
            </a:r>
            <a:r>
              <a:rPr lang="en-US" dirty="0" smtClean="0">
                <a:effectLst/>
              </a:rPr>
              <a:t>focus </a:t>
            </a:r>
            <a:r>
              <a:rPr lang="en-US" dirty="0">
                <a:effectLst/>
              </a:rPr>
              <a:t>the more </a:t>
            </a:r>
            <a:r>
              <a:rPr lang="en-US" dirty="0" smtClean="0">
                <a:effectLst/>
              </a:rPr>
              <a:t>options you see</a:t>
            </a:r>
            <a:endParaRPr lang="en-US" dirty="0">
              <a:effectLst/>
            </a:endParaRPr>
          </a:p>
          <a:p>
            <a:pPr lvl="0"/>
            <a:r>
              <a:rPr lang="en-US" dirty="0" smtClean="0">
                <a:effectLst/>
              </a:rPr>
              <a:t>The </a:t>
            </a:r>
            <a:r>
              <a:rPr lang="en-US" dirty="0">
                <a:effectLst/>
              </a:rPr>
              <a:t>more options you see the more </a:t>
            </a:r>
            <a:r>
              <a:rPr lang="en-US" dirty="0" smtClean="0">
                <a:effectLst/>
              </a:rPr>
              <a:t>excited you become</a:t>
            </a:r>
            <a:endParaRPr lang="en-US" dirty="0">
              <a:effectLst/>
            </a:endParaRPr>
          </a:p>
          <a:p>
            <a:endParaRPr lang="en-US" dirty="0"/>
          </a:p>
        </p:txBody>
      </p:sp>
    </p:spTree>
    <p:extLst>
      <p:ext uri="{BB962C8B-B14F-4D97-AF65-F5344CB8AC3E}">
        <p14:creationId xmlns:p14="http://schemas.microsoft.com/office/powerpoint/2010/main" val="3719083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5 Things Matter Most </a:t>
            </a:r>
            <a:r>
              <a:rPr lang="en-US" dirty="0"/>
              <a:t>I</a:t>
            </a:r>
            <a:r>
              <a:rPr lang="en-US" dirty="0" smtClean="0"/>
              <a:t>n The New </a:t>
            </a:r>
            <a:r>
              <a:rPr lang="en-US" dirty="0"/>
              <a:t>W</a:t>
            </a:r>
            <a:r>
              <a:rPr lang="en-US" dirty="0" smtClean="0"/>
              <a:t>orld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Relationships are to the new world what place was to the old world</a:t>
            </a:r>
          </a:p>
          <a:p>
            <a:r>
              <a:rPr lang="en-US" dirty="0" smtClean="0"/>
              <a:t>Ecstatic joy is replace duty when it comes to worship</a:t>
            </a:r>
          </a:p>
          <a:p>
            <a:r>
              <a:rPr lang="en-US" dirty="0" smtClean="0"/>
              <a:t>Experiencing God’s presence is replacing hearing about God</a:t>
            </a:r>
          </a:p>
          <a:p>
            <a:endParaRPr lang="en-US" dirty="0"/>
          </a:p>
        </p:txBody>
      </p:sp>
    </p:spTree>
    <p:extLst>
      <p:ext uri="{BB962C8B-B14F-4D97-AF65-F5344CB8AC3E}">
        <p14:creationId xmlns:p14="http://schemas.microsoft.com/office/powerpoint/2010/main" val="38910290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How A Person Is Consumed With Passion</a:t>
            </a:r>
          </a:p>
        </p:txBody>
      </p:sp>
      <p:sp>
        <p:nvSpPr>
          <p:cNvPr id="3" name="Content Placeholder 2"/>
          <p:cNvSpPr>
            <a:spLocks noGrp="1"/>
          </p:cNvSpPr>
          <p:nvPr>
            <p:ph idx="1"/>
          </p:nvPr>
        </p:nvSpPr>
        <p:spPr/>
        <p:txBody>
          <a:bodyPr>
            <a:normAutofit fontScale="92500" lnSpcReduction="10000"/>
          </a:bodyPr>
          <a:lstStyle/>
          <a:p>
            <a:pPr lvl="0"/>
            <a:r>
              <a:rPr lang="en-US" dirty="0">
                <a:effectLst/>
              </a:rPr>
              <a:t>The more excited you </a:t>
            </a:r>
            <a:r>
              <a:rPr lang="en-US" dirty="0" smtClean="0">
                <a:effectLst/>
              </a:rPr>
              <a:t>become the </a:t>
            </a:r>
            <a:r>
              <a:rPr lang="en-US" dirty="0">
                <a:effectLst/>
              </a:rPr>
              <a:t>more impatient you </a:t>
            </a:r>
            <a:r>
              <a:rPr lang="en-US" dirty="0" smtClean="0">
                <a:effectLst/>
              </a:rPr>
              <a:t>become</a:t>
            </a:r>
            <a:endParaRPr lang="en-US" dirty="0">
              <a:effectLst/>
            </a:endParaRPr>
          </a:p>
          <a:p>
            <a:pPr lvl="0"/>
            <a:r>
              <a:rPr lang="en-US" dirty="0">
                <a:effectLst/>
              </a:rPr>
              <a:t>The more impatient you become the more likely you are to pull the </a:t>
            </a:r>
            <a:r>
              <a:rPr lang="en-US" dirty="0" smtClean="0">
                <a:effectLst/>
              </a:rPr>
              <a:t>trigger</a:t>
            </a:r>
            <a:endParaRPr lang="en-US" dirty="0">
              <a:effectLst/>
            </a:endParaRPr>
          </a:p>
          <a:p>
            <a:pPr lvl="0"/>
            <a:r>
              <a:rPr lang="en-US" dirty="0">
                <a:effectLst/>
              </a:rPr>
              <a:t>But it all breaks down if </a:t>
            </a:r>
            <a:r>
              <a:rPr lang="en-US" dirty="0" smtClean="0">
                <a:effectLst/>
              </a:rPr>
              <a:t>you lose focus and  </a:t>
            </a:r>
            <a:r>
              <a:rPr lang="en-US" dirty="0">
                <a:effectLst/>
              </a:rPr>
              <a:t>don’t </a:t>
            </a:r>
            <a:r>
              <a:rPr lang="en-US" dirty="0" smtClean="0">
                <a:effectLst/>
              </a:rPr>
              <a:t>see </a:t>
            </a:r>
            <a:r>
              <a:rPr lang="en-US" dirty="0">
                <a:effectLst/>
              </a:rPr>
              <a:t>what might be out </a:t>
            </a:r>
            <a:r>
              <a:rPr lang="en-US" dirty="0" smtClean="0">
                <a:effectLst/>
              </a:rPr>
              <a:t>there</a:t>
            </a:r>
            <a:endParaRPr lang="en-US" dirty="0">
              <a:effectLst/>
            </a:endParaRPr>
          </a:p>
          <a:p>
            <a:endParaRPr lang="en-US" dirty="0"/>
          </a:p>
        </p:txBody>
      </p:sp>
    </p:spTree>
    <p:extLst>
      <p:ext uri="{BB962C8B-B14F-4D97-AF65-F5344CB8AC3E}">
        <p14:creationId xmlns:p14="http://schemas.microsoft.com/office/powerpoint/2010/main" val="36265334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Leaders Manage Three Things</a:t>
            </a:r>
            <a:endParaRPr lang="en-US" dirty="0"/>
          </a:p>
        </p:txBody>
      </p:sp>
      <p:sp>
        <p:nvSpPr>
          <p:cNvPr id="3" name="Content Placeholder 2"/>
          <p:cNvSpPr>
            <a:spLocks noGrp="1"/>
          </p:cNvSpPr>
          <p:nvPr>
            <p:ph idx="1"/>
          </p:nvPr>
        </p:nvSpPr>
        <p:spPr/>
        <p:txBody>
          <a:bodyPr/>
          <a:lstStyle/>
          <a:p>
            <a:r>
              <a:rPr lang="en-US" dirty="0" smtClean="0"/>
              <a:t>First and foremost – themselves</a:t>
            </a:r>
          </a:p>
          <a:p>
            <a:r>
              <a:rPr lang="en-US" dirty="0" smtClean="0"/>
              <a:t>Their networks – first staff</a:t>
            </a:r>
          </a:p>
          <a:p>
            <a:r>
              <a:rPr lang="en-US" dirty="0" smtClean="0"/>
              <a:t>Their lead team – paradox principle</a:t>
            </a:r>
          </a:p>
          <a:p>
            <a:endParaRPr lang="en-US" dirty="0"/>
          </a:p>
        </p:txBody>
      </p:sp>
    </p:spTree>
    <p:extLst>
      <p:ext uri="{BB962C8B-B14F-4D97-AF65-F5344CB8AC3E}">
        <p14:creationId xmlns:p14="http://schemas.microsoft.com/office/powerpoint/2010/main" val="925282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Team</a:t>
            </a:r>
            <a:endParaRPr lang="en-US" dirty="0"/>
          </a:p>
        </p:txBody>
      </p:sp>
      <p:sp>
        <p:nvSpPr>
          <p:cNvPr id="3" name="Content Placeholder 2"/>
          <p:cNvSpPr>
            <a:spLocks noGrp="1"/>
          </p:cNvSpPr>
          <p:nvPr>
            <p:ph idx="1"/>
          </p:nvPr>
        </p:nvSpPr>
        <p:spPr/>
        <p:txBody>
          <a:bodyPr/>
          <a:lstStyle/>
          <a:p>
            <a:r>
              <a:rPr lang="en-US" dirty="0" smtClean="0"/>
              <a:t>Members of great teams play one of three roles- what </a:t>
            </a:r>
            <a:r>
              <a:rPr lang="en-US" smtClean="0"/>
              <a:t>are they?</a:t>
            </a:r>
            <a:endParaRPr lang="en-US" dirty="0" smtClean="0"/>
          </a:p>
          <a:p>
            <a:r>
              <a:rPr lang="en-US" dirty="0" smtClean="0"/>
              <a:t>Scouts</a:t>
            </a:r>
          </a:p>
          <a:p>
            <a:r>
              <a:rPr lang="en-US" dirty="0" smtClean="0"/>
              <a:t>Coaches</a:t>
            </a:r>
          </a:p>
          <a:p>
            <a:r>
              <a:rPr lang="en-US" dirty="0" smtClean="0"/>
              <a:t>players</a:t>
            </a:r>
            <a:endParaRPr lang="en-US" dirty="0"/>
          </a:p>
        </p:txBody>
      </p:sp>
    </p:spTree>
    <p:extLst>
      <p:ext uri="{BB962C8B-B14F-4D97-AF65-F5344CB8AC3E}">
        <p14:creationId xmlns:p14="http://schemas.microsoft.com/office/powerpoint/2010/main" val="1994297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Creating A Culture of Generosity</a:t>
            </a:r>
            <a:endParaRPr lang="en-US" dirty="0"/>
          </a:p>
        </p:txBody>
      </p:sp>
    </p:spTree>
    <p:extLst>
      <p:ext uri="{BB962C8B-B14F-4D97-AF65-F5344CB8AC3E}">
        <p14:creationId xmlns:p14="http://schemas.microsoft.com/office/powerpoint/2010/main" val="31069901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Generous Churches</a:t>
            </a:r>
            <a:endParaRPr lang="en-US" dirty="0"/>
          </a:p>
        </p:txBody>
      </p:sp>
      <p:sp>
        <p:nvSpPr>
          <p:cNvPr id="5" name="Content Placeholder 4"/>
          <p:cNvSpPr>
            <a:spLocks noGrp="1"/>
          </p:cNvSpPr>
          <p:nvPr>
            <p:ph idx="1"/>
          </p:nvPr>
        </p:nvSpPr>
        <p:spPr/>
        <p:txBody>
          <a:bodyPr>
            <a:normAutofit/>
          </a:bodyPr>
          <a:lstStyle/>
          <a:p>
            <a:pPr lvl="0"/>
            <a:r>
              <a:rPr lang="en-US" i="1" dirty="0" smtClean="0">
                <a:effectLst/>
              </a:rPr>
              <a:t>Believe and teach</a:t>
            </a:r>
          </a:p>
          <a:p>
            <a:pPr lvl="1"/>
            <a:r>
              <a:rPr lang="en-US" i="1" dirty="0" smtClean="0">
                <a:effectLst/>
              </a:rPr>
              <a:t>“It’s more blessed to give than to receive”</a:t>
            </a:r>
            <a:endParaRPr lang="en-US" dirty="0">
              <a:effectLst/>
            </a:endParaRPr>
          </a:p>
          <a:p>
            <a:endParaRPr lang="en-US" dirty="0"/>
          </a:p>
        </p:txBody>
      </p:sp>
    </p:spTree>
    <p:extLst>
      <p:ext uri="{BB962C8B-B14F-4D97-AF65-F5344CB8AC3E}">
        <p14:creationId xmlns:p14="http://schemas.microsoft.com/office/powerpoint/2010/main" val="37668037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Generous Churches</a:t>
            </a:r>
            <a:endParaRPr lang="en-US" dirty="0"/>
          </a:p>
        </p:txBody>
      </p:sp>
      <p:sp>
        <p:nvSpPr>
          <p:cNvPr id="3" name="Content Placeholder 2"/>
          <p:cNvSpPr>
            <a:spLocks noGrp="1"/>
          </p:cNvSpPr>
          <p:nvPr>
            <p:ph idx="1"/>
          </p:nvPr>
        </p:nvSpPr>
        <p:spPr>
          <a:xfrm>
            <a:off x="712788" y="3012142"/>
            <a:ext cx="7716838" cy="3845858"/>
          </a:xfrm>
        </p:spPr>
        <p:txBody>
          <a:bodyPr>
            <a:normAutofit fontScale="92500" lnSpcReduction="20000"/>
          </a:bodyPr>
          <a:lstStyle/>
          <a:p>
            <a:r>
              <a:rPr lang="en-US" dirty="0" smtClean="0"/>
              <a:t>Have a pastor and staff who lead the way</a:t>
            </a:r>
          </a:p>
          <a:p>
            <a:r>
              <a:rPr lang="en-US" dirty="0" smtClean="0"/>
              <a:t>Choose leaders based on commitment</a:t>
            </a:r>
          </a:p>
          <a:p>
            <a:r>
              <a:rPr lang="en-US" dirty="0" smtClean="0"/>
              <a:t>Teach tithing as part of membership class</a:t>
            </a:r>
          </a:p>
          <a:p>
            <a:r>
              <a:rPr lang="en-US" dirty="0" smtClean="0"/>
              <a:t>Preach on Stewardship more than once a year</a:t>
            </a:r>
          </a:p>
          <a:p>
            <a:endParaRPr lang="en-US" dirty="0"/>
          </a:p>
        </p:txBody>
      </p:sp>
    </p:spTree>
    <p:extLst>
      <p:ext uri="{BB962C8B-B14F-4D97-AF65-F5344CB8AC3E}">
        <p14:creationId xmlns:p14="http://schemas.microsoft.com/office/powerpoint/2010/main" val="24693595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Generous Churches</a:t>
            </a:r>
            <a:endParaRPr lang="en-US" dirty="0"/>
          </a:p>
        </p:txBody>
      </p:sp>
      <p:sp>
        <p:nvSpPr>
          <p:cNvPr id="3" name="Content Placeholder 2"/>
          <p:cNvSpPr>
            <a:spLocks noGrp="1"/>
          </p:cNvSpPr>
          <p:nvPr>
            <p:ph idx="1"/>
          </p:nvPr>
        </p:nvSpPr>
        <p:spPr/>
        <p:txBody>
          <a:bodyPr/>
          <a:lstStyle/>
          <a:p>
            <a:r>
              <a:rPr lang="en-US" dirty="0" smtClean="0"/>
              <a:t>Have a BHAG vision</a:t>
            </a:r>
          </a:p>
          <a:p>
            <a:r>
              <a:rPr lang="en-US" dirty="0" smtClean="0"/>
              <a:t>Have a culture of hospitality with no major conflict</a:t>
            </a:r>
          </a:p>
          <a:p>
            <a:r>
              <a:rPr lang="en-US" dirty="0" smtClean="0"/>
              <a:t>Encourage people to give even beyond the church</a:t>
            </a:r>
          </a:p>
          <a:p>
            <a:endParaRPr lang="en-US" dirty="0" smtClean="0"/>
          </a:p>
          <a:p>
            <a:endParaRPr lang="en-US" dirty="0"/>
          </a:p>
        </p:txBody>
      </p:sp>
    </p:spTree>
    <p:extLst>
      <p:ext uri="{BB962C8B-B14F-4D97-AF65-F5344CB8AC3E}">
        <p14:creationId xmlns:p14="http://schemas.microsoft.com/office/powerpoint/2010/main" val="3190118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Generous Churches</a:t>
            </a:r>
            <a:endParaRPr lang="en-US" dirty="0"/>
          </a:p>
        </p:txBody>
      </p:sp>
      <p:sp>
        <p:nvSpPr>
          <p:cNvPr id="3" name="Content Placeholder 2"/>
          <p:cNvSpPr>
            <a:spLocks noGrp="1"/>
          </p:cNvSpPr>
          <p:nvPr>
            <p:ph idx="1"/>
          </p:nvPr>
        </p:nvSpPr>
        <p:spPr/>
        <p:txBody>
          <a:bodyPr>
            <a:normAutofit lnSpcReduction="10000"/>
          </a:bodyPr>
          <a:lstStyle/>
          <a:p>
            <a:r>
              <a:rPr lang="en-US" dirty="0" smtClean="0"/>
              <a:t>Never apologize for talking about money</a:t>
            </a:r>
          </a:p>
          <a:p>
            <a:r>
              <a:rPr lang="en-US" dirty="0" smtClean="0"/>
              <a:t>Teach that tithing is only the beginning</a:t>
            </a:r>
          </a:p>
          <a:p>
            <a:r>
              <a:rPr lang="en-US" dirty="0" smtClean="0"/>
              <a:t>Believe that people mature as they learn to master their money</a:t>
            </a:r>
            <a:endParaRPr lang="en-US" dirty="0"/>
          </a:p>
        </p:txBody>
      </p:sp>
    </p:spTree>
    <p:extLst>
      <p:ext uri="{BB962C8B-B14F-4D97-AF65-F5344CB8AC3E}">
        <p14:creationId xmlns:p14="http://schemas.microsoft.com/office/powerpoint/2010/main" val="2369462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Generous Churches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Teach that life is meant to be given away- pass it on and you grow; keep it and you wither</a:t>
            </a:r>
          </a:p>
          <a:p>
            <a:r>
              <a:rPr lang="en-US" dirty="0" smtClean="0"/>
              <a:t>Never teach “fair share”</a:t>
            </a:r>
          </a:p>
          <a:p>
            <a:r>
              <a:rPr lang="en-US" dirty="0" smtClean="0"/>
              <a:t>Don</a:t>
            </a:r>
            <a:r>
              <a:rPr lang="fr-FR" dirty="0" smtClean="0"/>
              <a:t>’</a:t>
            </a:r>
            <a:r>
              <a:rPr lang="en-US" dirty="0" smtClean="0"/>
              <a:t>t stress what you give as much as what you keep</a:t>
            </a:r>
          </a:p>
          <a:p>
            <a:endParaRPr lang="en-US" dirty="0"/>
          </a:p>
        </p:txBody>
      </p:sp>
    </p:spTree>
    <p:extLst>
      <p:ext uri="{BB962C8B-B14F-4D97-AF65-F5344CB8AC3E}">
        <p14:creationId xmlns:p14="http://schemas.microsoft.com/office/powerpoint/2010/main" val="2774776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Mantra of Generous Churches</a:t>
            </a:r>
            <a:endParaRPr lang="en-US" dirty="0"/>
          </a:p>
        </p:txBody>
      </p:sp>
      <p:sp>
        <p:nvSpPr>
          <p:cNvPr id="3" name="Content Placeholder 2"/>
          <p:cNvSpPr>
            <a:spLocks noGrp="1"/>
          </p:cNvSpPr>
          <p:nvPr>
            <p:ph idx="1"/>
          </p:nvPr>
        </p:nvSpPr>
        <p:spPr/>
        <p:txBody>
          <a:bodyPr>
            <a:normAutofit/>
          </a:bodyPr>
          <a:lstStyle/>
          <a:p>
            <a:pPr marL="0" lvl="0" indent="0" algn="ctr">
              <a:buNone/>
            </a:pPr>
            <a:r>
              <a:rPr lang="en-US" i="1" dirty="0">
                <a:effectLst/>
              </a:rPr>
              <a:t>My standard of giving determines my standard of living, </a:t>
            </a:r>
            <a:r>
              <a:rPr lang="en-US" dirty="0">
                <a:effectLst/>
              </a:rPr>
              <a:t>instead of</a:t>
            </a:r>
            <a:r>
              <a:rPr lang="en-US" i="1" dirty="0">
                <a:effectLst/>
              </a:rPr>
              <a:t> my standard of living </a:t>
            </a:r>
            <a:r>
              <a:rPr lang="en-US" i="1" dirty="0" smtClean="0">
                <a:effectLst/>
              </a:rPr>
              <a:t>determining </a:t>
            </a:r>
            <a:r>
              <a:rPr lang="en-US" i="1" dirty="0">
                <a:effectLst/>
              </a:rPr>
              <a:t>my standard of </a:t>
            </a:r>
            <a:r>
              <a:rPr lang="en-US" i="1" dirty="0" smtClean="0">
                <a:effectLst/>
              </a:rPr>
              <a:t>giving</a:t>
            </a:r>
            <a:endParaRPr lang="en-US" dirty="0">
              <a:effectLst/>
            </a:endParaRPr>
          </a:p>
        </p:txBody>
      </p:sp>
    </p:spTree>
    <p:extLst>
      <p:ext uri="{BB962C8B-B14F-4D97-AF65-F5344CB8AC3E}">
        <p14:creationId xmlns:p14="http://schemas.microsoft.com/office/powerpoint/2010/main" val="900356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5 Things Matter Most In The New World</a:t>
            </a:r>
          </a:p>
        </p:txBody>
      </p:sp>
      <p:sp>
        <p:nvSpPr>
          <p:cNvPr id="3" name="Content Placeholder 2"/>
          <p:cNvSpPr>
            <a:spLocks noGrp="1"/>
          </p:cNvSpPr>
          <p:nvPr>
            <p:ph idx="1"/>
          </p:nvPr>
        </p:nvSpPr>
        <p:spPr/>
        <p:txBody>
          <a:bodyPr/>
          <a:lstStyle/>
          <a:p>
            <a:r>
              <a:rPr lang="en-US" dirty="0" smtClean="0"/>
              <a:t>Music, arts, and Gospel are merging and replacing lectionary and bullet points</a:t>
            </a:r>
          </a:p>
          <a:p>
            <a:r>
              <a:rPr lang="en-US" dirty="0" smtClean="0"/>
              <a:t>Process is replacing programs</a:t>
            </a:r>
          </a:p>
          <a:p>
            <a:pPr lvl="1"/>
            <a:r>
              <a:rPr lang="en-US" dirty="0" smtClean="0"/>
              <a:t>The less programs the better</a:t>
            </a:r>
          </a:p>
          <a:p>
            <a:endParaRPr lang="en-US" dirty="0" smtClean="0"/>
          </a:p>
          <a:p>
            <a:endParaRPr lang="en-US" dirty="0"/>
          </a:p>
        </p:txBody>
      </p:sp>
    </p:spTree>
    <p:extLst>
      <p:ext uri="{BB962C8B-B14F-4D97-AF65-F5344CB8AC3E}">
        <p14:creationId xmlns:p14="http://schemas.microsoft.com/office/powerpoint/2010/main" val="36516428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Stewardship Tips</a:t>
            </a:r>
            <a:endParaRPr lang="en-US" dirty="0"/>
          </a:p>
        </p:txBody>
      </p:sp>
      <p:sp>
        <p:nvSpPr>
          <p:cNvPr id="3" name="Content Placeholder 2"/>
          <p:cNvSpPr>
            <a:spLocks noGrp="1"/>
          </p:cNvSpPr>
          <p:nvPr>
            <p:ph idx="1"/>
          </p:nvPr>
        </p:nvSpPr>
        <p:spPr/>
        <p:txBody>
          <a:bodyPr/>
          <a:lstStyle/>
          <a:p>
            <a:r>
              <a:rPr lang="en-US" dirty="0" smtClean="0"/>
              <a:t>Most people have three pockets to give from</a:t>
            </a:r>
          </a:p>
          <a:p>
            <a:pPr lvl="1"/>
            <a:r>
              <a:rPr lang="en-US" dirty="0" smtClean="0"/>
              <a:t>Earned income –  </a:t>
            </a:r>
          </a:p>
          <a:p>
            <a:pPr lvl="1"/>
            <a:r>
              <a:rPr lang="en-US" dirty="0" smtClean="0"/>
              <a:t>Savings – accumulated wealth</a:t>
            </a:r>
          </a:p>
          <a:p>
            <a:pPr lvl="1"/>
            <a:r>
              <a:rPr lang="en-US" dirty="0" smtClean="0"/>
              <a:t>Planned giving - Estate</a:t>
            </a:r>
            <a:endParaRPr lang="en-US" dirty="0"/>
          </a:p>
        </p:txBody>
      </p:sp>
    </p:spTree>
    <p:extLst>
      <p:ext uri="{BB962C8B-B14F-4D97-AF65-F5344CB8AC3E}">
        <p14:creationId xmlns:p14="http://schemas.microsoft.com/office/powerpoint/2010/main" val="257253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Stewardship Tips</a:t>
            </a:r>
          </a:p>
        </p:txBody>
      </p:sp>
      <p:sp>
        <p:nvSpPr>
          <p:cNvPr id="3" name="Content Placeholder 2"/>
          <p:cNvSpPr>
            <a:spLocks noGrp="1"/>
          </p:cNvSpPr>
          <p:nvPr>
            <p:ph idx="1"/>
          </p:nvPr>
        </p:nvSpPr>
        <p:spPr/>
        <p:txBody>
          <a:bodyPr>
            <a:normAutofit lnSpcReduction="10000"/>
          </a:bodyPr>
          <a:lstStyle/>
          <a:p>
            <a:r>
              <a:rPr lang="en-US" dirty="0" smtClean="0"/>
              <a:t>Avoid putting bankers, attorneys, doctors, and accountants on your finance team</a:t>
            </a:r>
          </a:p>
          <a:p>
            <a:pPr lvl="1"/>
            <a:r>
              <a:rPr lang="en-US" dirty="0" smtClean="0"/>
              <a:t>The best people are those who get paid now and then based on performance</a:t>
            </a:r>
          </a:p>
          <a:p>
            <a:r>
              <a:rPr lang="en-US" dirty="0" smtClean="0"/>
              <a:t>Generic campaigns don</a:t>
            </a:r>
            <a:r>
              <a:rPr lang="fr-FR" dirty="0" smtClean="0"/>
              <a:t>’</a:t>
            </a:r>
            <a:r>
              <a:rPr lang="en-US" dirty="0" smtClean="0"/>
              <a:t>t do well</a:t>
            </a:r>
          </a:p>
          <a:p>
            <a:endParaRPr lang="en-US" dirty="0"/>
          </a:p>
        </p:txBody>
      </p:sp>
    </p:spTree>
    <p:extLst>
      <p:ext uri="{BB962C8B-B14F-4D97-AF65-F5344CB8AC3E}">
        <p14:creationId xmlns:p14="http://schemas.microsoft.com/office/powerpoint/2010/main" val="943552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Stewardship Tips</a:t>
            </a:r>
          </a:p>
        </p:txBody>
      </p:sp>
      <p:sp>
        <p:nvSpPr>
          <p:cNvPr id="3" name="Content Placeholder 2"/>
          <p:cNvSpPr>
            <a:spLocks noGrp="1"/>
          </p:cNvSpPr>
          <p:nvPr>
            <p:ph idx="1"/>
          </p:nvPr>
        </p:nvSpPr>
        <p:spPr/>
        <p:txBody>
          <a:bodyPr>
            <a:normAutofit fontScale="92500" lnSpcReduction="20000"/>
          </a:bodyPr>
          <a:lstStyle/>
          <a:p>
            <a:r>
              <a:rPr lang="en-US" dirty="0" smtClean="0"/>
              <a:t>The path to tithing is usually through</a:t>
            </a:r>
          </a:p>
          <a:p>
            <a:pPr lvl="1"/>
            <a:r>
              <a:rPr lang="en-US" dirty="0" smtClean="0"/>
              <a:t>Getting out of debt</a:t>
            </a:r>
          </a:p>
          <a:p>
            <a:pPr lvl="1"/>
            <a:r>
              <a:rPr lang="en-US" dirty="0" smtClean="0"/>
              <a:t>Stepping up with percentage giving</a:t>
            </a:r>
          </a:p>
          <a:p>
            <a:r>
              <a:rPr lang="en-US" dirty="0" smtClean="0"/>
              <a:t>The best time to do a stewardship drive is</a:t>
            </a:r>
          </a:p>
          <a:p>
            <a:pPr lvl="1"/>
            <a:r>
              <a:rPr lang="en-US" dirty="0" smtClean="0"/>
              <a:t>Spring for those under 60</a:t>
            </a:r>
          </a:p>
          <a:p>
            <a:pPr lvl="1"/>
            <a:r>
              <a:rPr lang="en-US" dirty="0" smtClean="0"/>
              <a:t>Fall for those over 60</a:t>
            </a:r>
          </a:p>
          <a:p>
            <a:endParaRPr lang="en-US" dirty="0"/>
          </a:p>
        </p:txBody>
      </p:sp>
    </p:spTree>
    <p:extLst>
      <p:ext uri="{BB962C8B-B14F-4D97-AF65-F5344CB8AC3E}">
        <p14:creationId xmlns:p14="http://schemas.microsoft.com/office/powerpoint/2010/main" val="41165887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Establish A Flow Chart</a:t>
            </a:r>
            <a:endParaRPr lang="en-US" dirty="0"/>
          </a:p>
        </p:txBody>
      </p:sp>
      <p:sp>
        <p:nvSpPr>
          <p:cNvPr id="3" name="Content Placeholder 2"/>
          <p:cNvSpPr>
            <a:spLocks noGrp="1"/>
          </p:cNvSpPr>
          <p:nvPr>
            <p:ph idx="4294967295"/>
          </p:nvPr>
        </p:nvSpPr>
        <p:spPr>
          <a:xfrm>
            <a:off x="769600" y="3011488"/>
            <a:ext cx="7716838" cy="3846512"/>
          </a:xfrm>
        </p:spPr>
        <p:txBody>
          <a:bodyPr>
            <a:normAutofit lnSpcReduction="10000"/>
          </a:bodyPr>
          <a:lstStyle/>
          <a:p>
            <a:pPr marL="0" indent="0">
              <a:buNone/>
            </a:pPr>
            <a:r>
              <a:rPr lang="en-US" sz="4200" dirty="0" smtClean="0">
                <a:effectLst/>
              </a:rPr>
              <a:t>Jan-</a:t>
            </a:r>
            <a:r>
              <a:rPr lang="en-US" sz="4200" dirty="0">
                <a:effectLst/>
              </a:rPr>
              <a:t>March	</a:t>
            </a:r>
            <a:r>
              <a:rPr lang="en-US" sz="4200" dirty="0" smtClean="0">
                <a:effectLst/>
              </a:rPr>
              <a:t>	Jan-March      </a:t>
            </a:r>
            <a:r>
              <a:rPr lang="en-US" dirty="0" smtClean="0">
                <a:effectLst/>
              </a:rPr>
              <a:t>Historically</a:t>
            </a:r>
            <a:r>
              <a:rPr lang="en-US" dirty="0">
                <a:effectLst/>
              </a:rPr>
              <a:t>		</a:t>
            </a:r>
            <a:r>
              <a:rPr lang="en-US" dirty="0" smtClean="0">
                <a:effectLst/>
              </a:rPr>
              <a:t>This </a:t>
            </a:r>
            <a:r>
              <a:rPr lang="en-US" dirty="0">
                <a:effectLst/>
              </a:rPr>
              <a:t>quarter		    </a:t>
            </a:r>
            <a:endParaRPr lang="en-US" dirty="0" smtClean="0">
              <a:effectLst/>
            </a:endParaRPr>
          </a:p>
          <a:p>
            <a:pPr marL="0" indent="0">
              <a:buNone/>
            </a:pPr>
            <a:r>
              <a:rPr lang="en-US" dirty="0" smtClean="0">
                <a:effectLst/>
              </a:rPr>
              <a:t>Jan. 6%			 Jan. 5%		    Feb. 9%			  Feb. 8%		  </a:t>
            </a:r>
            <a:br>
              <a:rPr lang="en-US" dirty="0" smtClean="0">
                <a:effectLst/>
              </a:rPr>
            </a:br>
            <a:r>
              <a:rPr lang="en-US" dirty="0" smtClean="0">
                <a:effectLst/>
              </a:rPr>
              <a:t>March 11%		  March 9%	</a:t>
            </a:r>
            <a:endParaRPr lang="en-US" dirty="0">
              <a:effectLst/>
            </a:endParaRPr>
          </a:p>
          <a:p>
            <a:pPr marL="0" indent="0">
              <a:buNone/>
            </a:pPr>
            <a:r>
              <a:rPr lang="en-US" dirty="0" smtClean="0">
                <a:effectLst/>
              </a:rPr>
              <a:t>Projected </a:t>
            </a:r>
            <a:r>
              <a:rPr lang="en-US" dirty="0">
                <a:effectLst/>
              </a:rPr>
              <a:t>short for the year = 16%</a:t>
            </a:r>
          </a:p>
          <a:p>
            <a:pPr marL="0" indent="0">
              <a:buNone/>
            </a:pPr>
            <a:endParaRPr lang="en-US" dirty="0"/>
          </a:p>
        </p:txBody>
      </p:sp>
    </p:spTree>
    <p:extLst>
      <p:ext uri="{BB962C8B-B14F-4D97-AF65-F5344CB8AC3E}">
        <p14:creationId xmlns:p14="http://schemas.microsoft.com/office/powerpoint/2010/main" val="28078338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Money Follows Four Things</a:t>
            </a:r>
            <a:endParaRPr lang="en-US" dirty="0"/>
          </a:p>
        </p:txBody>
      </p:sp>
      <p:sp>
        <p:nvSpPr>
          <p:cNvPr id="3" name="Content Placeholder 2"/>
          <p:cNvSpPr>
            <a:spLocks noGrp="1"/>
          </p:cNvSpPr>
          <p:nvPr>
            <p:ph idx="1"/>
          </p:nvPr>
        </p:nvSpPr>
        <p:spPr>
          <a:xfrm>
            <a:off x="712788" y="3012142"/>
            <a:ext cx="7716838" cy="3665448"/>
          </a:xfrm>
        </p:spPr>
        <p:txBody>
          <a:bodyPr>
            <a:normAutofit fontScale="92500" lnSpcReduction="20000"/>
          </a:bodyPr>
          <a:lstStyle/>
          <a:p>
            <a:pPr lvl="1"/>
            <a:r>
              <a:rPr lang="en-US" sz="3500" dirty="0" smtClean="0">
                <a:effectLst/>
              </a:rPr>
              <a:t>A relevant sense of </a:t>
            </a:r>
            <a:r>
              <a:rPr lang="en-US" sz="3500" dirty="0">
                <a:effectLst/>
              </a:rPr>
              <a:t>mission permeates the church culture</a:t>
            </a:r>
          </a:p>
          <a:p>
            <a:pPr lvl="1"/>
            <a:r>
              <a:rPr lang="en-US" sz="3500" dirty="0" smtClean="0">
                <a:effectLst/>
              </a:rPr>
              <a:t>Participants are involved in the </a:t>
            </a:r>
            <a:r>
              <a:rPr lang="en-US" sz="3500" dirty="0">
                <a:effectLst/>
              </a:rPr>
              <a:t>mission</a:t>
            </a:r>
          </a:p>
          <a:p>
            <a:pPr lvl="1"/>
            <a:r>
              <a:rPr lang="en-US" sz="3500" dirty="0">
                <a:effectLst/>
              </a:rPr>
              <a:t>What a person </a:t>
            </a:r>
            <a:r>
              <a:rPr lang="en-US" sz="3500" dirty="0" smtClean="0">
                <a:effectLst/>
              </a:rPr>
              <a:t>values</a:t>
            </a:r>
            <a:endParaRPr lang="en-US" sz="3500" dirty="0">
              <a:effectLst/>
            </a:endParaRPr>
          </a:p>
          <a:p>
            <a:pPr lvl="1"/>
            <a:r>
              <a:rPr lang="en-US" sz="3500" dirty="0">
                <a:effectLst/>
              </a:rPr>
              <a:t>Leaders who role </a:t>
            </a:r>
            <a:r>
              <a:rPr lang="en-US" sz="3500" dirty="0" smtClean="0">
                <a:effectLst/>
              </a:rPr>
              <a:t>model good stewardship</a:t>
            </a:r>
            <a:endParaRPr lang="en-US" sz="3500" dirty="0">
              <a:effectLst/>
            </a:endParaRPr>
          </a:p>
          <a:p>
            <a:endParaRPr lang="en-US" dirty="0"/>
          </a:p>
        </p:txBody>
      </p:sp>
    </p:spTree>
    <p:extLst>
      <p:ext uri="{BB962C8B-B14F-4D97-AF65-F5344CB8AC3E}">
        <p14:creationId xmlns:p14="http://schemas.microsoft.com/office/powerpoint/2010/main" val="25645314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The Way People Give</a:t>
            </a:r>
            <a:endParaRPr lang="en-US" dirty="0"/>
          </a:p>
        </p:txBody>
      </p:sp>
    </p:spTree>
    <p:extLst>
      <p:ext uri="{BB962C8B-B14F-4D97-AF65-F5344CB8AC3E}">
        <p14:creationId xmlns:p14="http://schemas.microsoft.com/office/powerpoint/2010/main" val="2584299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People Give</a:t>
            </a:r>
            <a:endParaRPr lang="en-US" dirty="0"/>
          </a:p>
        </p:txBody>
      </p:sp>
      <p:sp>
        <p:nvSpPr>
          <p:cNvPr id="3" name="Content Placeholder 2"/>
          <p:cNvSpPr>
            <a:spLocks noGrp="1"/>
          </p:cNvSpPr>
          <p:nvPr>
            <p:ph idx="1"/>
          </p:nvPr>
        </p:nvSpPr>
        <p:spPr/>
        <p:txBody>
          <a:bodyPr/>
          <a:lstStyle/>
          <a:p>
            <a:r>
              <a:rPr lang="en-US" dirty="0" smtClean="0"/>
              <a:t>People of average income over 60 give to a budget and believe in line item veto</a:t>
            </a:r>
          </a:p>
          <a:p>
            <a:r>
              <a:rPr lang="en-US" dirty="0" smtClean="0"/>
              <a:t>People of high income give better to a vision rather than a budget</a:t>
            </a:r>
            <a:endParaRPr lang="en-US" dirty="0"/>
          </a:p>
        </p:txBody>
      </p:sp>
    </p:spTree>
    <p:extLst>
      <p:ext uri="{BB962C8B-B14F-4D97-AF65-F5344CB8AC3E}">
        <p14:creationId xmlns:p14="http://schemas.microsoft.com/office/powerpoint/2010/main" val="779987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People Give</a:t>
            </a:r>
            <a:endParaRPr lang="en-US" dirty="0"/>
          </a:p>
        </p:txBody>
      </p:sp>
      <p:sp>
        <p:nvSpPr>
          <p:cNvPr id="3" name="Content Placeholder 2"/>
          <p:cNvSpPr>
            <a:spLocks noGrp="1"/>
          </p:cNvSpPr>
          <p:nvPr>
            <p:ph idx="1"/>
          </p:nvPr>
        </p:nvSpPr>
        <p:spPr/>
        <p:txBody>
          <a:bodyPr>
            <a:normAutofit lnSpcReduction="10000"/>
          </a:bodyPr>
          <a:lstStyle/>
          <a:p>
            <a:r>
              <a:rPr lang="en-US" dirty="0" smtClean="0"/>
              <a:t>People over 60 give out of sense of duty </a:t>
            </a:r>
            <a:endParaRPr lang="en-US" dirty="0"/>
          </a:p>
          <a:p>
            <a:pPr lvl="1"/>
            <a:r>
              <a:rPr lang="en-US" dirty="0" smtClean="0"/>
              <a:t>Believe in fair share</a:t>
            </a:r>
          </a:p>
          <a:p>
            <a:r>
              <a:rPr lang="en-US" dirty="0" smtClean="0"/>
              <a:t>people under 60 give out of a sense of well being</a:t>
            </a:r>
          </a:p>
          <a:p>
            <a:pPr lvl="1"/>
            <a:r>
              <a:rPr lang="en-US" dirty="0" smtClean="0"/>
              <a:t>Designated giving is important to them</a:t>
            </a:r>
          </a:p>
        </p:txBody>
      </p:sp>
    </p:spTree>
    <p:extLst>
      <p:ext uri="{BB962C8B-B14F-4D97-AF65-F5344CB8AC3E}">
        <p14:creationId xmlns:p14="http://schemas.microsoft.com/office/powerpoint/2010/main" val="52648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People Give</a:t>
            </a:r>
            <a:endParaRPr lang="en-US" dirty="0"/>
          </a:p>
        </p:txBody>
      </p:sp>
      <p:sp>
        <p:nvSpPr>
          <p:cNvPr id="3" name="Content Placeholder 2"/>
          <p:cNvSpPr>
            <a:spLocks noGrp="1"/>
          </p:cNvSpPr>
          <p:nvPr>
            <p:ph idx="1"/>
          </p:nvPr>
        </p:nvSpPr>
        <p:spPr/>
        <p:txBody>
          <a:bodyPr/>
          <a:lstStyle/>
          <a:p>
            <a:r>
              <a:rPr lang="en-US" dirty="0" smtClean="0"/>
              <a:t>People over 60 are more likely to give to church institutions and arts</a:t>
            </a:r>
          </a:p>
          <a:p>
            <a:r>
              <a:rPr lang="en-US" dirty="0" smtClean="0"/>
              <a:t>People under 60 are more likely to give to public interest groups and education</a:t>
            </a:r>
            <a:endParaRPr lang="en-US" dirty="0"/>
          </a:p>
        </p:txBody>
      </p:sp>
    </p:spTree>
    <p:extLst>
      <p:ext uri="{BB962C8B-B14F-4D97-AF65-F5344CB8AC3E}">
        <p14:creationId xmlns:p14="http://schemas.microsoft.com/office/powerpoint/2010/main" val="1420076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Both Groups Want Year Round Accountability</a:t>
            </a:r>
            <a:endParaRPr lang="en-US" dirty="0"/>
          </a:p>
        </p:txBody>
      </p:sp>
      <p:sp>
        <p:nvSpPr>
          <p:cNvPr id="3" name="Content Placeholder 2"/>
          <p:cNvSpPr>
            <a:spLocks noGrp="1"/>
          </p:cNvSpPr>
          <p:nvPr>
            <p:ph idx="1"/>
          </p:nvPr>
        </p:nvSpPr>
        <p:spPr/>
        <p:txBody>
          <a:bodyPr/>
          <a:lstStyle/>
          <a:p>
            <a:r>
              <a:rPr lang="en-US" dirty="0" smtClean="0"/>
              <a:t>Average income people over 60 want financial statements, </a:t>
            </a:r>
            <a:r>
              <a:rPr lang="en-US" dirty="0" err="1" smtClean="0"/>
              <a:t>etc</a:t>
            </a:r>
            <a:r>
              <a:rPr lang="en-US" dirty="0" smtClean="0"/>
              <a:t> </a:t>
            </a:r>
          </a:p>
          <a:p>
            <a:r>
              <a:rPr lang="en-US" dirty="0" smtClean="0"/>
              <a:t>People under 50 want pictures, mission stories</a:t>
            </a:r>
          </a:p>
          <a:p>
            <a:endParaRPr lang="en-US" dirty="0"/>
          </a:p>
        </p:txBody>
      </p:sp>
    </p:spTree>
    <p:extLst>
      <p:ext uri="{BB962C8B-B14F-4D97-AF65-F5344CB8AC3E}">
        <p14:creationId xmlns:p14="http://schemas.microsoft.com/office/powerpoint/2010/main" val="199921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Staffing Issus</a:t>
            </a:r>
            <a:endParaRPr lang="en-US" dirty="0"/>
          </a:p>
        </p:txBody>
      </p:sp>
    </p:spTree>
    <p:extLst>
      <p:ext uri="{BB962C8B-B14F-4D97-AF65-F5344CB8AC3E}">
        <p14:creationId xmlns:p14="http://schemas.microsoft.com/office/powerpoint/2010/main" val="12555532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you do a stewardship campaign it needs to have two prongs</a:t>
            </a:r>
          </a:p>
          <a:p>
            <a:endParaRPr lang="en-US" dirty="0"/>
          </a:p>
          <a:p>
            <a:endParaRPr lang="en-US" dirty="0"/>
          </a:p>
        </p:txBody>
      </p:sp>
    </p:spTree>
    <p:extLst>
      <p:ext uri="{BB962C8B-B14F-4D97-AF65-F5344CB8AC3E}">
        <p14:creationId xmlns:p14="http://schemas.microsoft.com/office/powerpoint/2010/main" val="2072038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You Get What You Measure</a:t>
            </a:r>
            <a:endParaRPr lang="en-US" dirty="0"/>
          </a:p>
        </p:txBody>
      </p:sp>
    </p:spTree>
    <p:extLst>
      <p:ext uri="{BB962C8B-B14F-4D97-AF65-F5344CB8AC3E}">
        <p14:creationId xmlns:p14="http://schemas.microsoft.com/office/powerpoint/2010/main" val="109364978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Ultimate Measurement</a:t>
            </a:r>
            <a:endParaRPr lang="en-US" dirty="0"/>
          </a:p>
        </p:txBody>
      </p:sp>
      <p:sp>
        <p:nvSpPr>
          <p:cNvPr id="3" name="Content Placeholder 2"/>
          <p:cNvSpPr>
            <a:spLocks noGrp="1"/>
          </p:cNvSpPr>
          <p:nvPr>
            <p:ph idx="1"/>
          </p:nvPr>
        </p:nvSpPr>
        <p:spPr/>
        <p:txBody>
          <a:bodyPr>
            <a:normAutofit lnSpcReduction="10000"/>
          </a:bodyPr>
          <a:lstStyle/>
          <a:p>
            <a:r>
              <a:rPr lang="en-US" dirty="0" smtClean="0"/>
              <a:t>Why are the vast majority of growing churches outside of the U.S.</a:t>
            </a:r>
          </a:p>
          <a:p>
            <a:r>
              <a:rPr lang="en-US" dirty="0" smtClean="0"/>
              <a:t>Mainline and non-mainliners tend to measure different things</a:t>
            </a:r>
          </a:p>
          <a:p>
            <a:pPr lvl="1"/>
            <a:r>
              <a:rPr lang="en-US" dirty="0" smtClean="0"/>
              <a:t>You get what you measure</a:t>
            </a:r>
          </a:p>
          <a:p>
            <a:r>
              <a:rPr lang="en-US" dirty="0" smtClean="0"/>
              <a:t>What is the ultimate measurement?</a:t>
            </a:r>
            <a:endParaRPr lang="en-US" dirty="0"/>
          </a:p>
        </p:txBody>
      </p:sp>
    </p:spTree>
    <p:extLst>
      <p:ext uri="{BB962C8B-B14F-4D97-AF65-F5344CB8AC3E}">
        <p14:creationId xmlns:p14="http://schemas.microsoft.com/office/powerpoint/2010/main" val="15867382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Ultimate Measurement</a:t>
            </a:r>
            <a:endParaRPr lang="en-US" dirty="0"/>
          </a:p>
        </p:txBody>
      </p:sp>
      <p:sp>
        <p:nvSpPr>
          <p:cNvPr id="3" name="Content Placeholder 2"/>
          <p:cNvSpPr>
            <a:spLocks noGrp="1"/>
          </p:cNvSpPr>
          <p:nvPr>
            <p:ph idx="1"/>
          </p:nvPr>
        </p:nvSpPr>
        <p:spPr/>
        <p:txBody>
          <a:bodyPr>
            <a:normAutofit/>
          </a:bodyPr>
          <a:lstStyle/>
          <a:p>
            <a:r>
              <a:rPr lang="en-US" dirty="0" smtClean="0"/>
              <a:t>Adult baptisms</a:t>
            </a:r>
          </a:p>
          <a:p>
            <a:r>
              <a:rPr lang="en-US" dirty="0" smtClean="0"/>
              <a:t>Why is this true </a:t>
            </a:r>
            <a:r>
              <a:rPr lang="en-US" dirty="0"/>
              <a:t>e</a:t>
            </a:r>
            <a:r>
              <a:rPr lang="en-US" dirty="0" smtClean="0"/>
              <a:t>ven for groups that do infant baptism?</a:t>
            </a:r>
          </a:p>
        </p:txBody>
      </p:sp>
    </p:spTree>
    <p:extLst>
      <p:ext uri="{BB962C8B-B14F-4D97-AF65-F5344CB8AC3E}">
        <p14:creationId xmlns:p14="http://schemas.microsoft.com/office/powerpoint/2010/main" val="113646059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Things To Measure</a:t>
            </a:r>
            <a:endParaRPr lang="en-US" dirty="0"/>
          </a:p>
        </p:txBody>
      </p:sp>
      <p:sp>
        <p:nvSpPr>
          <p:cNvPr id="3" name="Content Placeholder 2"/>
          <p:cNvSpPr>
            <a:spLocks noGrp="1"/>
          </p:cNvSpPr>
          <p:nvPr>
            <p:ph idx="1"/>
          </p:nvPr>
        </p:nvSpPr>
        <p:spPr/>
        <p:txBody>
          <a:bodyPr>
            <a:normAutofit/>
          </a:bodyPr>
          <a:lstStyle/>
          <a:p>
            <a:r>
              <a:rPr lang="en-US" dirty="0" smtClean="0"/>
              <a:t>Number of first time visitors</a:t>
            </a:r>
          </a:p>
          <a:p>
            <a:r>
              <a:rPr lang="en-US" dirty="0" smtClean="0"/>
              <a:t>Number of returning visitors</a:t>
            </a:r>
          </a:p>
          <a:p>
            <a:r>
              <a:rPr lang="en-US" dirty="0" smtClean="0"/>
              <a:t>Number of small groups</a:t>
            </a:r>
          </a:p>
          <a:p>
            <a:r>
              <a:rPr lang="en-US" dirty="0" smtClean="0"/>
              <a:t>Number of people in small groups</a:t>
            </a:r>
          </a:p>
          <a:p>
            <a:pPr marL="0" indent="0">
              <a:buNone/>
            </a:pPr>
            <a:endParaRPr lang="en-US" dirty="0"/>
          </a:p>
        </p:txBody>
      </p:sp>
    </p:spTree>
    <p:extLst>
      <p:ext uri="{BB962C8B-B14F-4D97-AF65-F5344CB8AC3E}">
        <p14:creationId xmlns:p14="http://schemas.microsoft.com/office/powerpoint/2010/main" val="2966701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Things </a:t>
            </a:r>
            <a:r>
              <a:rPr lang="en-US" dirty="0" smtClean="0"/>
              <a:t>To </a:t>
            </a:r>
            <a:r>
              <a:rPr lang="en-US" dirty="0"/>
              <a:t>Measure</a:t>
            </a:r>
          </a:p>
        </p:txBody>
      </p:sp>
      <p:sp>
        <p:nvSpPr>
          <p:cNvPr id="3" name="Content Placeholder 2"/>
          <p:cNvSpPr>
            <a:spLocks noGrp="1"/>
          </p:cNvSpPr>
          <p:nvPr>
            <p:ph idx="1"/>
          </p:nvPr>
        </p:nvSpPr>
        <p:spPr/>
        <p:txBody>
          <a:bodyPr/>
          <a:lstStyle/>
          <a:p>
            <a:r>
              <a:rPr lang="en-US" dirty="0" smtClean="0"/>
              <a:t>Number of adults, children and youth in attendance</a:t>
            </a:r>
          </a:p>
          <a:p>
            <a:r>
              <a:rPr lang="en-US" dirty="0" smtClean="0"/>
              <a:t>The percent of monthly income compared to last three years</a:t>
            </a:r>
          </a:p>
          <a:p>
            <a:r>
              <a:rPr lang="en-US" dirty="0" smtClean="0"/>
              <a:t>The number of conversions</a:t>
            </a:r>
            <a:endParaRPr lang="en-US" dirty="0"/>
          </a:p>
        </p:txBody>
      </p:sp>
    </p:spTree>
    <p:extLst>
      <p:ext uri="{BB962C8B-B14F-4D97-AF65-F5344CB8AC3E}">
        <p14:creationId xmlns:p14="http://schemas.microsoft.com/office/powerpoint/2010/main" val="336473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Things </a:t>
            </a:r>
            <a:r>
              <a:rPr lang="en-US" dirty="0" smtClean="0"/>
              <a:t>To Measure</a:t>
            </a:r>
            <a:endParaRPr lang="en-US" dirty="0"/>
          </a:p>
        </p:txBody>
      </p:sp>
      <p:sp>
        <p:nvSpPr>
          <p:cNvPr id="3" name="Content Placeholder 2"/>
          <p:cNvSpPr>
            <a:spLocks noGrp="1"/>
          </p:cNvSpPr>
          <p:nvPr>
            <p:ph idx="1"/>
          </p:nvPr>
        </p:nvSpPr>
        <p:spPr/>
        <p:txBody>
          <a:bodyPr/>
          <a:lstStyle/>
          <a:p>
            <a:r>
              <a:rPr lang="en-US" dirty="0" smtClean="0"/>
              <a:t>The number of leaders</a:t>
            </a:r>
          </a:p>
          <a:p>
            <a:r>
              <a:rPr lang="en-US" dirty="0" smtClean="0"/>
              <a:t>Some, the number of small group interns</a:t>
            </a:r>
          </a:p>
          <a:p>
            <a:r>
              <a:rPr lang="en-US" dirty="0" smtClean="0"/>
              <a:t>???</a:t>
            </a:r>
            <a:endParaRPr lang="en-US" dirty="0"/>
          </a:p>
        </p:txBody>
      </p:sp>
    </p:spTree>
    <p:extLst>
      <p:ext uri="{BB962C8B-B14F-4D97-AF65-F5344CB8AC3E}">
        <p14:creationId xmlns:p14="http://schemas.microsoft.com/office/powerpoint/2010/main" val="17206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aseline="30000" dirty="0">
                <a:effectLst/>
              </a:rPr>
              <a:t>John P. is an entrepreneur who makes 2 million a year plus bonuses.   Jack S. is a blue collar worker who is paid by the hour weekly.  Sue M. is an accountant in a major oil company.  It is time for X church to hold its yearly stewardship drive. What kind of a stewardship drive should the church undertake and how should it address each of these people? </a:t>
            </a:r>
            <a:endParaRPr lang="en-US" dirty="0">
              <a:effectLst/>
            </a:endParaRPr>
          </a:p>
          <a:p>
            <a:endParaRPr lang="en-US" dirty="0"/>
          </a:p>
        </p:txBody>
      </p:sp>
    </p:spTree>
    <p:extLst>
      <p:ext uri="{BB962C8B-B14F-4D97-AF65-F5344CB8AC3E}">
        <p14:creationId xmlns:p14="http://schemas.microsoft.com/office/powerpoint/2010/main" val="115050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Lead Pastor</a:t>
            </a:r>
            <a:endParaRPr lang="en-US" dirty="0"/>
          </a:p>
        </p:txBody>
      </p:sp>
      <p:sp>
        <p:nvSpPr>
          <p:cNvPr id="3" name="Content Placeholder 2"/>
          <p:cNvSpPr>
            <a:spLocks noGrp="1"/>
          </p:cNvSpPr>
          <p:nvPr>
            <p:ph idx="1"/>
          </p:nvPr>
        </p:nvSpPr>
        <p:spPr/>
        <p:txBody>
          <a:bodyPr/>
          <a:lstStyle/>
          <a:p>
            <a:r>
              <a:rPr lang="en-US" dirty="0" smtClean="0"/>
              <a:t>Primary </a:t>
            </a:r>
            <a:r>
              <a:rPr lang="en-US" dirty="0" err="1" smtClean="0"/>
              <a:t>misson</a:t>
            </a:r>
            <a:r>
              <a:rPr lang="en-US" dirty="0" smtClean="0"/>
              <a:t> is to set the direction of the church</a:t>
            </a:r>
          </a:p>
          <a:p>
            <a:pPr lvl="1"/>
            <a:r>
              <a:rPr lang="en-US" dirty="0" smtClean="0"/>
              <a:t>Fundamental reason mainline churches don</a:t>
            </a:r>
            <a:r>
              <a:rPr lang="fr-FR" dirty="0" smtClean="0"/>
              <a:t>’</a:t>
            </a:r>
            <a:r>
              <a:rPr lang="en-US" dirty="0" smtClean="0"/>
              <a:t>t grow</a:t>
            </a:r>
          </a:p>
          <a:p>
            <a:r>
              <a:rPr lang="en-US" dirty="0" smtClean="0"/>
              <a:t>Secondary mission is to hire great people and fire the rest</a:t>
            </a:r>
            <a:endParaRPr lang="en-US" dirty="0"/>
          </a:p>
        </p:txBody>
      </p:sp>
    </p:spTree>
    <p:extLst>
      <p:ext uri="{BB962C8B-B14F-4D97-AF65-F5344CB8AC3E}">
        <p14:creationId xmlns:p14="http://schemas.microsoft.com/office/powerpoint/2010/main" val="290195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Hiring And Firing</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After 200 worship hiring and firing staff becomes one of the main issues</a:t>
            </a:r>
          </a:p>
          <a:p>
            <a:r>
              <a:rPr lang="en-US" dirty="0" smtClean="0"/>
              <a:t>Hire the right people</a:t>
            </a:r>
          </a:p>
          <a:p>
            <a:r>
              <a:rPr lang="en-US" dirty="0" smtClean="0"/>
              <a:t>Hold them accountable</a:t>
            </a:r>
          </a:p>
          <a:p>
            <a:r>
              <a:rPr lang="en-US" dirty="0" smtClean="0"/>
              <a:t>Fire the moment your convinced no amount of training will get them up to speed</a:t>
            </a:r>
          </a:p>
          <a:p>
            <a:pPr lvl="1"/>
            <a:r>
              <a:rPr lang="en-US" dirty="0" smtClean="0"/>
              <a:t>Never more than six months</a:t>
            </a:r>
            <a:endParaRPr lang="en-US" dirty="0"/>
          </a:p>
        </p:txBody>
      </p:sp>
    </p:spTree>
    <p:extLst>
      <p:ext uri="{BB962C8B-B14F-4D97-AF65-F5344CB8AC3E}">
        <p14:creationId xmlns:p14="http://schemas.microsoft.com/office/powerpoint/2010/main" val="23943606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Questions</a:t>
            </a:r>
            <a:endParaRPr lang="en-US" dirty="0"/>
          </a:p>
        </p:txBody>
      </p:sp>
      <p:sp>
        <p:nvSpPr>
          <p:cNvPr id="3" name="Content Placeholder 2"/>
          <p:cNvSpPr>
            <a:spLocks noGrp="1"/>
          </p:cNvSpPr>
          <p:nvPr>
            <p:ph idx="1"/>
          </p:nvPr>
        </p:nvSpPr>
        <p:spPr/>
        <p:txBody>
          <a:bodyPr/>
          <a:lstStyle/>
          <a:p>
            <a:r>
              <a:rPr lang="en-US" dirty="0" smtClean="0"/>
              <a:t>What happens when you allow a failing staff person to remain on staff too long?</a:t>
            </a:r>
          </a:p>
          <a:p>
            <a:r>
              <a:rPr lang="en-US" dirty="0" smtClean="0"/>
              <a:t>How do you respond to a failing staff person?</a:t>
            </a:r>
            <a:endParaRPr lang="en-US" dirty="0"/>
          </a:p>
        </p:txBody>
      </p:sp>
    </p:spTree>
    <p:extLst>
      <p:ext uri="{BB962C8B-B14F-4D97-AF65-F5344CB8AC3E}">
        <p14:creationId xmlns:p14="http://schemas.microsoft.com/office/powerpoint/2010/main" val="3154987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Results Of Not Firing Timely</a:t>
            </a:r>
            <a:endParaRPr lang="en-US" dirty="0"/>
          </a:p>
        </p:txBody>
      </p:sp>
      <p:sp>
        <p:nvSpPr>
          <p:cNvPr id="3" name="Content Placeholder 2"/>
          <p:cNvSpPr>
            <a:spLocks noGrp="1"/>
          </p:cNvSpPr>
          <p:nvPr>
            <p:ph idx="1"/>
          </p:nvPr>
        </p:nvSpPr>
        <p:spPr/>
        <p:txBody>
          <a:bodyPr>
            <a:noAutofit/>
          </a:bodyPr>
          <a:lstStyle/>
          <a:p>
            <a:r>
              <a:rPr lang="en-US" sz="3200" dirty="0">
                <a:effectLst/>
              </a:rPr>
              <a:t>It says to competent staff </a:t>
            </a:r>
          </a:p>
          <a:p>
            <a:pPr lvl="1"/>
            <a:r>
              <a:rPr lang="en-US" sz="3000" dirty="0" smtClean="0">
                <a:effectLst/>
              </a:rPr>
              <a:t>you </a:t>
            </a:r>
            <a:r>
              <a:rPr lang="en-US" sz="3000" dirty="0">
                <a:effectLst/>
              </a:rPr>
              <a:t>really don’t care if the staff demonstrates </a:t>
            </a:r>
            <a:r>
              <a:rPr lang="en-US" sz="3000" dirty="0" smtClean="0">
                <a:effectLst/>
              </a:rPr>
              <a:t>competency</a:t>
            </a:r>
          </a:p>
        </p:txBody>
      </p:sp>
    </p:spTree>
    <p:extLst>
      <p:ext uri="{BB962C8B-B14F-4D97-AF65-F5344CB8AC3E}">
        <p14:creationId xmlns:p14="http://schemas.microsoft.com/office/powerpoint/2010/main" val="74391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Results Of Not Firing Timely</a:t>
            </a:r>
          </a:p>
        </p:txBody>
      </p:sp>
      <p:sp>
        <p:nvSpPr>
          <p:cNvPr id="3" name="Content Placeholder 2"/>
          <p:cNvSpPr>
            <a:spLocks noGrp="1"/>
          </p:cNvSpPr>
          <p:nvPr>
            <p:ph idx="1"/>
          </p:nvPr>
        </p:nvSpPr>
        <p:spPr/>
        <p:txBody>
          <a:bodyPr>
            <a:normAutofit/>
          </a:bodyPr>
          <a:lstStyle/>
          <a:p>
            <a:r>
              <a:rPr lang="en-US" sz="3200" dirty="0">
                <a:effectLst/>
              </a:rPr>
              <a:t>It says to </a:t>
            </a:r>
            <a:r>
              <a:rPr lang="en-US" sz="3200" dirty="0" smtClean="0">
                <a:effectLst/>
              </a:rPr>
              <a:t>the entire </a:t>
            </a:r>
            <a:r>
              <a:rPr lang="en-US" sz="3200" dirty="0">
                <a:effectLst/>
              </a:rPr>
              <a:t>staff</a:t>
            </a:r>
          </a:p>
          <a:p>
            <a:pPr lvl="1"/>
            <a:r>
              <a:rPr lang="en-US" sz="3000" dirty="0">
                <a:effectLst/>
              </a:rPr>
              <a:t>you either don’t realize how disruptive or harmful the person is or you don’t have the guts to do something about it</a:t>
            </a:r>
            <a:endParaRPr lang="en-US" sz="3000" dirty="0"/>
          </a:p>
          <a:p>
            <a:endParaRPr lang="en-US" dirty="0"/>
          </a:p>
        </p:txBody>
      </p:sp>
    </p:spTree>
    <p:extLst>
      <p:ext uri="{BB962C8B-B14F-4D97-AF65-F5344CB8AC3E}">
        <p14:creationId xmlns:p14="http://schemas.microsoft.com/office/powerpoint/2010/main" val="29173525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5749</TotalTime>
  <Words>1280</Words>
  <Application>Microsoft Macintosh PowerPoint</Application>
  <PresentationFormat>On-screen Show (4:3)</PresentationFormat>
  <Paragraphs>190</Paragraphs>
  <Slides>47</Slides>
  <Notes>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Sky</vt:lpstr>
      <vt:lpstr>Coaching Retreat 2014</vt:lpstr>
      <vt:lpstr>5 Things Matter Most In The New World</vt:lpstr>
      <vt:lpstr>5 Things Matter Most In The New World</vt:lpstr>
      <vt:lpstr>Staffing Issus</vt:lpstr>
      <vt:lpstr>Role Of The Lead Pastor</vt:lpstr>
      <vt:lpstr>Hiring And Firing</vt:lpstr>
      <vt:lpstr>Staff Questions</vt:lpstr>
      <vt:lpstr>Results Of Not Firing Timely</vt:lpstr>
      <vt:lpstr>Results Of Not Firing Timely</vt:lpstr>
      <vt:lpstr>Results Of Not Firing Timely</vt:lpstr>
      <vt:lpstr>Managing A Large Staff</vt:lpstr>
      <vt:lpstr>Managing A Large Staff</vt:lpstr>
      <vt:lpstr>Statt Evaluations</vt:lpstr>
      <vt:lpstr>Staff Evaluations</vt:lpstr>
      <vt:lpstr>Staff Evaluations</vt:lpstr>
      <vt:lpstr>Managing A Large Staff</vt:lpstr>
      <vt:lpstr>Pulling The Trigger</vt:lpstr>
      <vt:lpstr>Why Pastors Resist  Taking Action</vt:lpstr>
      <vt:lpstr>How A Person Is Consumed With Passion</vt:lpstr>
      <vt:lpstr>How A Person Is Consumed With Passion</vt:lpstr>
      <vt:lpstr>Great Leaders Manage Three Things</vt:lpstr>
      <vt:lpstr>Great Team</vt:lpstr>
      <vt:lpstr>Creating A Culture of Generosity</vt:lpstr>
      <vt:lpstr>Generous Churches</vt:lpstr>
      <vt:lpstr>Generous Churches</vt:lpstr>
      <vt:lpstr>Generous Churches</vt:lpstr>
      <vt:lpstr>Generous Churches</vt:lpstr>
      <vt:lpstr>Generous Churches</vt:lpstr>
      <vt:lpstr>The Mantra of Generous Churches</vt:lpstr>
      <vt:lpstr>Stewardship Tips</vt:lpstr>
      <vt:lpstr>Stewardship Tips</vt:lpstr>
      <vt:lpstr>Stewardship Tips</vt:lpstr>
      <vt:lpstr>Establish A Flow Chart</vt:lpstr>
      <vt:lpstr>Money Follows Four Things</vt:lpstr>
      <vt:lpstr>The Way People Give</vt:lpstr>
      <vt:lpstr>The Way People Give</vt:lpstr>
      <vt:lpstr>The Way People Give</vt:lpstr>
      <vt:lpstr>The Way People Give</vt:lpstr>
      <vt:lpstr>Both Groups Want Year Round Accountability</vt:lpstr>
      <vt:lpstr>PowerPoint Presentation</vt:lpstr>
      <vt:lpstr>You Get What You Measure</vt:lpstr>
      <vt:lpstr>The Ultimate Measurement</vt:lpstr>
      <vt:lpstr>The Ultimate Measurement</vt:lpstr>
      <vt:lpstr>Things To Measure</vt:lpstr>
      <vt:lpstr>Things To Measure</vt:lpstr>
      <vt:lpstr>Things To Measure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Coaching Retreat 2014</dc:title>
  <dc:creator>User</dc:creator>
  <cp:lastModifiedBy>User</cp:lastModifiedBy>
  <cp:revision>29</cp:revision>
  <dcterms:created xsi:type="dcterms:W3CDTF">2014-07-15T18:21:04Z</dcterms:created>
  <dcterms:modified xsi:type="dcterms:W3CDTF">2014-08-09T17:04:17Z</dcterms:modified>
</cp:coreProperties>
</file>